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5143500" cx="9144000"/>
  <p:notesSz cx="6858000" cy="9144000"/>
  <p:embeddedFontLst>
    <p:embeddedFont>
      <p:font typeface="Nunito"/>
      <p:regular r:id="rId41"/>
      <p:bold r:id="rId42"/>
      <p:italic r:id="rId43"/>
      <p:boldItalic r:id="rId44"/>
    </p:embeddedFont>
    <p:embeddedFont>
      <p:font typeface="Maven Pro"/>
      <p:regular r:id="rId45"/>
      <p:bold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B4DFE60-92E4-431A-BFFA-876F5DD15779}">
  <a:tblStyle styleId="{0B4DFE60-92E4-431A-BFFA-876F5DD157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font" Target="fonts/Nunito-bold.fntdata"/><Relationship Id="rId41" Type="http://schemas.openxmlformats.org/officeDocument/2006/relationships/font" Target="fonts/Nunito-regular.fntdata"/><Relationship Id="rId22" Type="http://schemas.openxmlformats.org/officeDocument/2006/relationships/slide" Target="slides/slide16.xml"/><Relationship Id="rId44" Type="http://schemas.openxmlformats.org/officeDocument/2006/relationships/font" Target="fonts/Nunito-boldItalic.fntdata"/><Relationship Id="rId21" Type="http://schemas.openxmlformats.org/officeDocument/2006/relationships/slide" Target="slides/slide15.xml"/><Relationship Id="rId43" Type="http://schemas.openxmlformats.org/officeDocument/2006/relationships/font" Target="fonts/Nunito-italic.fntdata"/><Relationship Id="rId24" Type="http://schemas.openxmlformats.org/officeDocument/2006/relationships/slide" Target="slides/slide18.xml"/><Relationship Id="rId46" Type="http://schemas.openxmlformats.org/officeDocument/2006/relationships/font" Target="fonts/MavenPro-bold.fntdata"/><Relationship Id="rId23" Type="http://schemas.openxmlformats.org/officeDocument/2006/relationships/slide" Target="slides/slide17.xml"/><Relationship Id="rId45" Type="http://schemas.openxmlformats.org/officeDocument/2006/relationships/font" Target="fonts/MavenPr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3a763a53d5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3a763a53d5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3a763a53d5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3a763a53d5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3a763a53d5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3a763a53d5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3ac5fb79d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3ac5fb79d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203f9e2452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203f9e2452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3ac7abbf9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3ac7abbf9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3a763a53d5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3a763a53d5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3a00cbcf8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3a00cbcf8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3a763a53d5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3a763a53d5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3a00cbcf83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3a00cbcf8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a00cbcf8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3a00cbcf8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3a763a53d5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3a763a53d5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a763a53d5_0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a763a53d5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3a763a53d5_0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3a763a53d5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3a763a53d5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3a763a53d5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3a763a53d5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3a763a53d5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3a763a53d5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3a763a53d5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3a763a53d5_0_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3a763a53d5_0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3aeba0ed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3aeba0ed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203f9e2452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203f9e2452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3a763a53d5_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3a763a53d5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3a00cbcf83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3a00cbcf83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3a763a53d5_0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3a763a53d5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3a763a53d5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3a763a53d5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3a763a53d5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3a763a53d5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3b06df0e8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3b06df0e8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3a763a53d5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13a763a53d5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37d63b8de9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37d63b8de9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3a00cbcf83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3a00cbcf83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3a00cbcf83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3a00cbcf83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3a763a53d5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3a763a53d5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3a763a53d5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3a763a53d5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3a763a53d5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3a763a53d5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Relationship Id="rId5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Relationship Id="rId6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DAFAF"/>
            </a:gs>
            <a:gs pos="100000">
              <a:srgbClr val="46636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Gene Regulatory Network of Mouse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101975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Network Analysis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lin ang="5400012" scaled="0"/>
        </a:gra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2"/>
          <p:cNvSpPr txBox="1"/>
          <p:nvPr/>
        </p:nvSpPr>
        <p:spPr>
          <a:xfrm>
            <a:off x="75" y="0"/>
            <a:ext cx="91440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Transito di Informazioni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43" name="Google Shape;3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99310"/>
            <a:ext cx="4320000" cy="2511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3719" y="995025"/>
            <a:ext cx="4310355" cy="2519706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2"/>
          <p:cNvSpPr/>
          <p:nvPr/>
        </p:nvSpPr>
        <p:spPr>
          <a:xfrm>
            <a:off x="2847554" y="3854475"/>
            <a:ext cx="3428700" cy="1017000"/>
          </a:xfrm>
          <a:prstGeom prst="snip1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2"/>
          <p:cNvSpPr txBox="1"/>
          <p:nvPr/>
        </p:nvSpPr>
        <p:spPr>
          <a:xfrm>
            <a:off x="2771403" y="3818025"/>
            <a:ext cx="36012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1212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Nunito"/>
              <a:buChar char="●"/>
            </a:pPr>
            <a:r>
              <a:rPr b="1" lang="it" sz="1200">
                <a:solidFill>
                  <a:srgbClr val="212121"/>
                </a:solidFill>
                <a:latin typeface="Nunito"/>
                <a:ea typeface="Nunito"/>
                <a:cs typeface="Nunito"/>
                <a:sym typeface="Nunito"/>
              </a:rPr>
              <a:t>Tendenza e Average simili</a:t>
            </a:r>
            <a:endParaRPr b="1" sz="1200">
              <a:solidFill>
                <a:srgbClr val="21212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Nunito"/>
              <a:buChar char="●"/>
            </a:pPr>
            <a:r>
              <a:rPr b="1" lang="it" sz="1200">
                <a:solidFill>
                  <a:srgbClr val="212121"/>
                </a:solidFill>
                <a:latin typeface="Nunito"/>
                <a:ea typeface="Nunito"/>
                <a:cs typeface="Nunito"/>
                <a:sym typeface="Nunito"/>
              </a:rPr>
              <a:t>Diametro della Rete (9): codifica proteica del DNA </a:t>
            </a:r>
            <a:endParaRPr b="1" sz="1200">
              <a:solidFill>
                <a:srgbClr val="21212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7" name="Google Shape;347;p22"/>
          <p:cNvSpPr/>
          <p:nvPr/>
        </p:nvSpPr>
        <p:spPr>
          <a:xfrm>
            <a:off x="3666000" y="3225025"/>
            <a:ext cx="406200" cy="2856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2"/>
          <p:cNvSpPr/>
          <p:nvPr/>
        </p:nvSpPr>
        <p:spPr>
          <a:xfrm>
            <a:off x="3259800" y="4337125"/>
            <a:ext cx="2985900" cy="3939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lin ang="5400012" scaled="0"/>
        </a:gra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3"/>
          <p:cNvSpPr txBox="1"/>
          <p:nvPr/>
        </p:nvSpPr>
        <p:spPr>
          <a:xfrm>
            <a:off x="75" y="0"/>
            <a:ext cx="91440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Tendenza al Clustering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54" name="Google Shape;3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" y="999297"/>
            <a:ext cx="4320000" cy="2501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4076" y="1003700"/>
            <a:ext cx="4320001" cy="249224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3"/>
          <p:cNvSpPr/>
          <p:nvPr/>
        </p:nvSpPr>
        <p:spPr>
          <a:xfrm>
            <a:off x="7512075" y="1224675"/>
            <a:ext cx="1253400" cy="2781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/>
              <a:t>Gtf3c3 &amp; Srsf9</a:t>
            </a:r>
            <a:endParaRPr b="1" sz="1200"/>
          </a:p>
        </p:txBody>
      </p:sp>
      <p:cxnSp>
        <p:nvCxnSpPr>
          <p:cNvPr id="357" name="Google Shape;357;p23"/>
          <p:cNvCxnSpPr>
            <a:stCxn id="356" idx="1"/>
          </p:cNvCxnSpPr>
          <p:nvPr/>
        </p:nvCxnSpPr>
        <p:spPr>
          <a:xfrm rot="10800000">
            <a:off x="5672775" y="1199025"/>
            <a:ext cx="1839300" cy="1647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58" name="Google Shape;358;p23"/>
          <p:cNvSpPr/>
          <p:nvPr/>
        </p:nvSpPr>
        <p:spPr>
          <a:xfrm>
            <a:off x="5540425" y="1138575"/>
            <a:ext cx="132300" cy="1266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3"/>
          <p:cNvSpPr/>
          <p:nvPr/>
        </p:nvSpPr>
        <p:spPr>
          <a:xfrm>
            <a:off x="1736525" y="1579425"/>
            <a:ext cx="1025400" cy="2781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/>
              <a:t>1156 genes</a:t>
            </a:r>
            <a:endParaRPr b="1" sz="1200"/>
          </a:p>
        </p:txBody>
      </p:sp>
      <p:cxnSp>
        <p:nvCxnSpPr>
          <p:cNvPr id="360" name="Google Shape;360;p23"/>
          <p:cNvCxnSpPr>
            <a:stCxn id="359" idx="1"/>
            <a:endCxn id="361" idx="3"/>
          </p:cNvCxnSpPr>
          <p:nvPr/>
        </p:nvCxnSpPr>
        <p:spPr>
          <a:xfrm rot="10800000">
            <a:off x="475925" y="1181775"/>
            <a:ext cx="1260600" cy="536700"/>
          </a:xfrm>
          <a:prstGeom prst="curvedConnector3">
            <a:avLst>
              <a:gd fmla="val 49995" name="adj1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61" name="Google Shape;361;p23"/>
          <p:cNvSpPr/>
          <p:nvPr/>
        </p:nvSpPr>
        <p:spPr>
          <a:xfrm>
            <a:off x="251650" y="1099275"/>
            <a:ext cx="224400" cy="1647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3"/>
          <p:cNvSpPr/>
          <p:nvPr/>
        </p:nvSpPr>
        <p:spPr>
          <a:xfrm>
            <a:off x="435554" y="3761250"/>
            <a:ext cx="3428700" cy="1017000"/>
          </a:xfrm>
          <a:prstGeom prst="snip1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3"/>
          <p:cNvSpPr txBox="1"/>
          <p:nvPr/>
        </p:nvSpPr>
        <p:spPr>
          <a:xfrm>
            <a:off x="359403" y="3724800"/>
            <a:ext cx="36012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Nunito"/>
              <a:buChar char="●"/>
            </a:pPr>
            <a:r>
              <a:rPr b="1" lang="it" sz="1200">
                <a:solidFill>
                  <a:srgbClr val="212121"/>
                </a:solidFill>
                <a:latin typeface="Nunito"/>
                <a:ea typeface="Nunito"/>
                <a:cs typeface="Nunito"/>
                <a:sym typeface="Nunito"/>
              </a:rPr>
              <a:t>Average: 0.296</a:t>
            </a:r>
            <a:endParaRPr b="1" sz="1200">
              <a:solidFill>
                <a:srgbClr val="21212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Nunito"/>
              <a:buChar char="●"/>
            </a:pPr>
            <a:r>
              <a:rPr b="1" lang="it" sz="1200">
                <a:solidFill>
                  <a:srgbClr val="212121"/>
                </a:solidFill>
                <a:latin typeface="Nunito"/>
                <a:ea typeface="Nunito"/>
                <a:cs typeface="Nunito"/>
                <a:sym typeface="Nunito"/>
              </a:rPr>
              <a:t>Buona tendenza al clustering</a:t>
            </a:r>
            <a:endParaRPr b="1" sz="1200">
              <a:solidFill>
                <a:srgbClr val="21212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Nunito"/>
              <a:buChar char="●"/>
            </a:pPr>
            <a:r>
              <a:rPr b="1" i="1" lang="it" sz="1200">
                <a:solidFill>
                  <a:srgbClr val="212121"/>
                </a:solidFill>
                <a:latin typeface="Nunito"/>
                <a:ea typeface="Nunito"/>
                <a:cs typeface="Nunito"/>
                <a:sym typeface="Nunito"/>
              </a:rPr>
              <a:t>Taf1a</a:t>
            </a:r>
            <a:r>
              <a:rPr b="1" lang="it" sz="1200">
                <a:solidFill>
                  <a:srgbClr val="212121"/>
                </a:solidFill>
                <a:latin typeface="Nunito"/>
                <a:ea typeface="Nunito"/>
                <a:cs typeface="Nunito"/>
                <a:sym typeface="Nunito"/>
              </a:rPr>
              <a:t>: grado 6 con coefficiente a 1.0 (</a:t>
            </a:r>
            <a:r>
              <a:rPr b="1" lang="it" sz="1200">
                <a:solidFill>
                  <a:srgbClr val="212121"/>
                </a:solidFill>
                <a:highlight>
                  <a:srgbClr val="FFFF00"/>
                </a:highlight>
                <a:latin typeface="Nunito"/>
                <a:ea typeface="Nunito"/>
                <a:cs typeface="Nunito"/>
                <a:sym typeface="Nunito"/>
              </a:rPr>
              <a:t>RNA polimerasi</a:t>
            </a:r>
            <a:r>
              <a:rPr b="1" lang="it" sz="1200">
                <a:solidFill>
                  <a:srgbClr val="212121"/>
                </a:solidFill>
                <a:latin typeface="Nunito"/>
                <a:ea typeface="Nunito"/>
                <a:cs typeface="Nunito"/>
                <a:sym typeface="Nunito"/>
              </a:rPr>
              <a:t>)</a:t>
            </a:r>
            <a:endParaRPr b="1" sz="1200">
              <a:solidFill>
                <a:srgbClr val="21212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4" name="Google Shape;364;p23"/>
          <p:cNvSpPr/>
          <p:nvPr/>
        </p:nvSpPr>
        <p:spPr>
          <a:xfrm>
            <a:off x="5259629" y="3724800"/>
            <a:ext cx="3428700" cy="1017000"/>
          </a:xfrm>
          <a:prstGeom prst="snip1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3"/>
          <p:cNvSpPr txBox="1"/>
          <p:nvPr/>
        </p:nvSpPr>
        <p:spPr>
          <a:xfrm>
            <a:off x="5183478" y="3688350"/>
            <a:ext cx="36012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Nunito"/>
              <a:buChar char="●"/>
            </a:pPr>
            <a:r>
              <a:rPr b="1" lang="it" sz="1200">
                <a:solidFill>
                  <a:srgbClr val="212121"/>
                </a:solidFill>
                <a:latin typeface="Nunito"/>
                <a:ea typeface="Nunito"/>
                <a:cs typeface="Nunito"/>
                <a:sym typeface="Nunito"/>
              </a:rPr>
              <a:t>I vicinati di </a:t>
            </a:r>
            <a:r>
              <a:rPr b="1" i="1" lang="it" sz="1200">
                <a:solidFill>
                  <a:srgbClr val="212121"/>
                </a:solidFill>
                <a:latin typeface="Nunito"/>
                <a:ea typeface="Nunito"/>
                <a:cs typeface="Nunito"/>
                <a:sym typeface="Nunito"/>
              </a:rPr>
              <a:t>Gtf3c3</a:t>
            </a:r>
            <a:r>
              <a:rPr b="1" lang="it" sz="1200">
                <a:solidFill>
                  <a:srgbClr val="212121"/>
                </a:solidFill>
                <a:latin typeface="Nunito"/>
                <a:ea typeface="Nunito"/>
                <a:cs typeface="Nunito"/>
                <a:sym typeface="Nunito"/>
              </a:rPr>
              <a:t> e </a:t>
            </a:r>
            <a:r>
              <a:rPr b="1" i="1" lang="it" sz="1200">
                <a:solidFill>
                  <a:srgbClr val="212121"/>
                </a:solidFill>
                <a:latin typeface="Nunito"/>
                <a:ea typeface="Nunito"/>
                <a:cs typeface="Nunito"/>
                <a:sym typeface="Nunito"/>
              </a:rPr>
              <a:t>Srsf9</a:t>
            </a:r>
            <a:r>
              <a:rPr b="1" lang="it" sz="1200">
                <a:solidFill>
                  <a:srgbClr val="212121"/>
                </a:solidFill>
                <a:latin typeface="Nunito"/>
                <a:ea typeface="Nunito"/>
                <a:cs typeface="Nunito"/>
                <a:sym typeface="Nunito"/>
              </a:rPr>
              <a:t> formano un grafo completo</a:t>
            </a:r>
            <a:endParaRPr b="1" sz="1200">
              <a:solidFill>
                <a:srgbClr val="21212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Nunito"/>
              <a:buChar char="●"/>
            </a:pPr>
            <a:r>
              <a:rPr b="1" lang="it" sz="1200">
                <a:solidFill>
                  <a:srgbClr val="212121"/>
                </a:solidFill>
                <a:latin typeface="Nunito"/>
                <a:ea typeface="Nunito"/>
                <a:cs typeface="Nunito"/>
                <a:sym typeface="Nunito"/>
              </a:rPr>
              <a:t>TF con suffisso </a:t>
            </a:r>
            <a:r>
              <a:rPr b="1" i="1" lang="it" sz="1200">
                <a:solidFill>
                  <a:srgbClr val="212121"/>
                </a:solidFill>
                <a:latin typeface="Nunito"/>
                <a:ea typeface="Nunito"/>
                <a:cs typeface="Nunito"/>
                <a:sym typeface="Nunito"/>
              </a:rPr>
              <a:t>Polr2</a:t>
            </a:r>
            <a:r>
              <a:rPr b="1" lang="it" sz="1200">
                <a:solidFill>
                  <a:srgbClr val="212121"/>
                </a:solidFill>
                <a:latin typeface="Nunito"/>
                <a:ea typeface="Nunito"/>
                <a:cs typeface="Nunito"/>
                <a:sym typeface="Nunito"/>
              </a:rPr>
              <a:t>: metabolismo </a:t>
            </a:r>
            <a:r>
              <a:rPr b="1" lang="it" sz="1200">
                <a:solidFill>
                  <a:srgbClr val="212121"/>
                </a:solidFill>
                <a:highlight>
                  <a:srgbClr val="FFFF00"/>
                </a:highlight>
                <a:latin typeface="Nunito"/>
                <a:ea typeface="Nunito"/>
                <a:cs typeface="Nunito"/>
                <a:sym typeface="Nunito"/>
              </a:rPr>
              <a:t>RNA polimerasi</a:t>
            </a:r>
            <a:endParaRPr b="1" sz="1200">
              <a:solidFill>
                <a:srgbClr val="212121"/>
              </a:solidFill>
              <a:highlight>
                <a:srgbClr val="FFFF00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DAFAF"/>
            </a:gs>
            <a:gs pos="100000">
              <a:srgbClr val="466363"/>
            </a:gs>
          </a:gsLst>
          <a:lin ang="5400012" scaled="0"/>
        </a:gra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4"/>
          <p:cNvSpPr txBox="1"/>
          <p:nvPr>
            <p:ph type="title"/>
          </p:nvPr>
        </p:nvSpPr>
        <p:spPr>
          <a:xfrm>
            <a:off x="1643100" y="1635300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Network Centrality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lin ang="5400012" scaled="0"/>
        </a:gra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5"/>
          <p:cNvSpPr txBox="1"/>
          <p:nvPr/>
        </p:nvSpPr>
        <p:spPr>
          <a:xfrm>
            <a:off x="63" y="-107150"/>
            <a:ext cx="91440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Misure Principali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6" name="Google Shape;376;p25"/>
          <p:cNvSpPr txBox="1"/>
          <p:nvPr>
            <p:ph idx="1" type="body"/>
          </p:nvPr>
        </p:nvSpPr>
        <p:spPr>
          <a:xfrm>
            <a:off x="164850" y="892150"/>
            <a:ext cx="4134600" cy="1635000"/>
          </a:xfrm>
          <a:prstGeom prst="rect">
            <a:avLst/>
          </a:prstGeom>
          <a:ln cap="flat" cmpd="sng" w="28575">
            <a:solidFill>
              <a:srgbClr val="21212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rgbClr val="000000"/>
                </a:solidFill>
              </a:rPr>
              <a:t>Degree:</a:t>
            </a:r>
            <a:endParaRPr b="1" sz="10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Centralization:  0.195</a:t>
            </a:r>
            <a:endParaRPr b="1" sz="10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Centralization Giant Component: 0.21</a:t>
            </a:r>
            <a:endParaRPr b="1" sz="10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rgbClr val="000000"/>
                </a:solidFill>
              </a:rPr>
              <a:t>max degree:      </a:t>
            </a:r>
            <a:r>
              <a:rPr b="1" lang="it" sz="1200">
                <a:solidFill>
                  <a:srgbClr val="000000"/>
                </a:solidFill>
                <a:highlight>
                  <a:srgbClr val="00FF00"/>
                </a:highlight>
              </a:rPr>
              <a:t>Ctcf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rgbClr val="000000"/>
                </a:solidFill>
              </a:rPr>
              <a:t>max in-degree: </a:t>
            </a:r>
            <a:r>
              <a:rPr b="1" lang="it" sz="1200">
                <a:solidFill>
                  <a:srgbClr val="000000"/>
                </a:solidFill>
                <a:highlight>
                  <a:srgbClr val="00FF00"/>
                </a:highlight>
              </a:rPr>
              <a:t>Pou5f1</a:t>
            </a:r>
            <a:endParaRPr b="1" sz="1200">
              <a:solidFill>
                <a:srgbClr val="000000"/>
              </a:solidFill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rgbClr val="000000"/>
                </a:solidFill>
              </a:rPr>
              <a:t>TF dominano il degree</a:t>
            </a:r>
            <a:endParaRPr b="1" sz="1200">
              <a:solidFill>
                <a:srgbClr val="000000"/>
              </a:solidFill>
            </a:endParaRPr>
          </a:p>
        </p:txBody>
      </p:sp>
      <p:sp>
        <p:nvSpPr>
          <p:cNvPr id="377" name="Google Shape;377;p25"/>
          <p:cNvSpPr txBox="1"/>
          <p:nvPr>
            <p:ph idx="1" type="body"/>
          </p:nvPr>
        </p:nvSpPr>
        <p:spPr>
          <a:xfrm>
            <a:off x="4856475" y="892150"/>
            <a:ext cx="4134600" cy="1661700"/>
          </a:xfrm>
          <a:prstGeom prst="rect">
            <a:avLst/>
          </a:prstGeom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rgbClr val="000000"/>
                </a:solidFill>
              </a:rPr>
              <a:t>Betweenness:</a:t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Centralization:  93.75</a:t>
            </a:r>
            <a:endParaRPr b="1" sz="10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Centralization Giant Component: 94.6</a:t>
            </a:r>
            <a:endParaRPr b="1" sz="10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rgbClr val="000000"/>
                </a:solidFill>
              </a:rPr>
              <a:t>max: </a:t>
            </a:r>
            <a:r>
              <a:rPr b="1" lang="it" sz="1200">
                <a:solidFill>
                  <a:srgbClr val="000000"/>
                </a:solidFill>
                <a:highlight>
                  <a:srgbClr val="00FF00"/>
                </a:highlight>
              </a:rPr>
              <a:t>Ctcf</a:t>
            </a:r>
            <a:r>
              <a:rPr b="1" lang="it" sz="1200">
                <a:solidFill>
                  <a:srgbClr val="000000"/>
                </a:solidFill>
              </a:rPr>
              <a:t> e </a:t>
            </a:r>
            <a:r>
              <a:rPr b="1" lang="it" sz="1200">
                <a:solidFill>
                  <a:srgbClr val="000000"/>
                </a:solidFill>
                <a:highlight>
                  <a:srgbClr val="00FF00"/>
                </a:highlight>
              </a:rPr>
              <a:t>Pou5f1</a:t>
            </a:r>
            <a:endParaRPr b="1" sz="1200">
              <a:solidFill>
                <a:srgbClr val="000000"/>
              </a:solidFill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rgbClr val="000000"/>
                </a:solidFill>
              </a:rPr>
              <a:t>Valori alti per TF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rgbClr val="000000"/>
                </a:solidFill>
              </a:rPr>
              <a:t>Cooperazione tra nodi con alta Centralità</a:t>
            </a:r>
            <a:endParaRPr b="1" sz="1200">
              <a:solidFill>
                <a:srgbClr val="000000"/>
              </a:solidFill>
            </a:endParaRPr>
          </a:p>
        </p:txBody>
      </p:sp>
      <p:cxnSp>
        <p:nvCxnSpPr>
          <p:cNvPr id="378" name="Google Shape;378;p25"/>
          <p:cNvCxnSpPr>
            <a:stCxn id="377" idx="1"/>
          </p:cNvCxnSpPr>
          <p:nvPr/>
        </p:nvCxnSpPr>
        <p:spPr>
          <a:xfrm>
            <a:off x="4856475" y="1723000"/>
            <a:ext cx="41346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79" name="Google Shape;379;p25"/>
          <p:cNvCxnSpPr/>
          <p:nvPr/>
        </p:nvCxnSpPr>
        <p:spPr>
          <a:xfrm>
            <a:off x="164850" y="1723000"/>
            <a:ext cx="41346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80" name="Google Shape;380;p25"/>
          <p:cNvSpPr txBox="1"/>
          <p:nvPr>
            <p:ph idx="1" type="body"/>
          </p:nvPr>
        </p:nvSpPr>
        <p:spPr>
          <a:xfrm>
            <a:off x="2504775" y="3018750"/>
            <a:ext cx="4134600" cy="1661700"/>
          </a:xfrm>
          <a:prstGeom prst="rect">
            <a:avLst/>
          </a:prstGeom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rgbClr val="000000"/>
                </a:solidFill>
              </a:rPr>
              <a:t>Close</a:t>
            </a:r>
            <a:r>
              <a:rPr b="1" lang="it" sz="1600">
                <a:solidFill>
                  <a:srgbClr val="000000"/>
                </a:solidFill>
              </a:rPr>
              <a:t>ness:</a:t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Centralization:  </a:t>
            </a:r>
            <a:r>
              <a:rPr b="1" lang="it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4.79e-10</a:t>
            </a:r>
            <a:endParaRPr b="1" sz="10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Centralization Giant Component: 1.018e-07</a:t>
            </a:r>
            <a:endParaRPr b="1" sz="10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sz="1200">
                <a:solidFill>
                  <a:srgbClr val="000000"/>
                </a:solidFill>
              </a:rPr>
              <a:t>Ubc</a:t>
            </a:r>
            <a:r>
              <a:rPr b="1" lang="it" sz="1200">
                <a:solidFill>
                  <a:srgbClr val="000000"/>
                </a:solidFill>
              </a:rPr>
              <a:t> e </a:t>
            </a:r>
            <a:r>
              <a:rPr b="1" i="1" lang="it" sz="1200">
                <a:solidFill>
                  <a:srgbClr val="000000"/>
                </a:solidFill>
              </a:rPr>
              <a:t>Mir92-1</a:t>
            </a:r>
            <a:r>
              <a:rPr b="1" lang="it" sz="1200">
                <a:solidFill>
                  <a:srgbClr val="000000"/>
                </a:solidFill>
              </a:rPr>
              <a:t> target con alta centralità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rgbClr val="000000"/>
                </a:solidFill>
              </a:rPr>
              <a:t>Quasi tutti i nodi al centro della rete</a:t>
            </a:r>
            <a:endParaRPr b="1" sz="1200">
              <a:solidFill>
                <a:srgbClr val="000000"/>
              </a:solidFill>
            </a:endParaRPr>
          </a:p>
        </p:txBody>
      </p:sp>
      <p:cxnSp>
        <p:nvCxnSpPr>
          <p:cNvPr id="381" name="Google Shape;381;p25"/>
          <p:cNvCxnSpPr>
            <a:stCxn id="380" idx="1"/>
          </p:cNvCxnSpPr>
          <p:nvPr/>
        </p:nvCxnSpPr>
        <p:spPr>
          <a:xfrm>
            <a:off x="2504775" y="3849600"/>
            <a:ext cx="41346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lin ang="5400012" scaled="0"/>
        </a:gra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6"/>
          <p:cNvSpPr txBox="1"/>
          <p:nvPr/>
        </p:nvSpPr>
        <p:spPr>
          <a:xfrm>
            <a:off x="63" y="-107150"/>
            <a:ext cx="91440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Caso Particolare 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87" name="Google Shape;3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900" y="1909800"/>
            <a:ext cx="5734200" cy="132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88" name="Google Shape;388;p26"/>
          <p:cNvSpPr txBox="1"/>
          <p:nvPr/>
        </p:nvSpPr>
        <p:spPr>
          <a:xfrm>
            <a:off x="85988" y="300200"/>
            <a:ext cx="91440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Relazione tra Node ed Edge Betweenness</a:t>
            </a:r>
            <a:endParaRPr b="1" sz="1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lin ang="5400012" scaled="0"/>
        </a:gra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7"/>
          <p:cNvSpPr txBox="1"/>
          <p:nvPr/>
        </p:nvSpPr>
        <p:spPr>
          <a:xfrm>
            <a:off x="63" y="-107150"/>
            <a:ext cx="91440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Misure Principali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94" name="Google Shape;394;p27"/>
          <p:cNvSpPr txBox="1"/>
          <p:nvPr>
            <p:ph idx="1" type="body"/>
          </p:nvPr>
        </p:nvSpPr>
        <p:spPr>
          <a:xfrm>
            <a:off x="164850" y="892150"/>
            <a:ext cx="4134600" cy="1661700"/>
          </a:xfrm>
          <a:prstGeom prst="rect">
            <a:avLst/>
          </a:prstGeom>
          <a:ln cap="flat" cmpd="sng" w="28575">
            <a:solidFill>
              <a:srgbClr val="21212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rgbClr val="000000"/>
                </a:solidFill>
              </a:rPr>
              <a:t>Eigenvector Centrality</a:t>
            </a:r>
            <a:r>
              <a:rPr b="1" lang="it" sz="1600">
                <a:solidFill>
                  <a:srgbClr val="000000"/>
                </a:solidFill>
              </a:rPr>
              <a:t>:</a:t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Centralization:  5.5e-05</a:t>
            </a:r>
            <a:endParaRPr b="1" sz="10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Giant Component </a:t>
            </a:r>
            <a:r>
              <a:rPr b="1" lang="it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Centralization: 5.06e-05</a:t>
            </a:r>
            <a:endParaRPr b="1" sz="10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rgbClr val="000000"/>
                </a:solidFill>
              </a:rPr>
              <a:t>Forte presenza di geni </a:t>
            </a:r>
            <a:r>
              <a:rPr b="1" i="1" lang="it" sz="1200">
                <a:solidFill>
                  <a:srgbClr val="000000"/>
                </a:solidFill>
              </a:rPr>
              <a:t>Polr2</a:t>
            </a:r>
            <a:r>
              <a:rPr b="1" lang="it" sz="1200">
                <a:solidFill>
                  <a:srgbClr val="000000"/>
                </a:solidFill>
              </a:rPr>
              <a:t> (</a:t>
            </a:r>
            <a:r>
              <a:rPr b="1" lang="it" sz="1200">
                <a:solidFill>
                  <a:srgbClr val="000000"/>
                </a:solidFill>
                <a:highlight>
                  <a:srgbClr val="FFFF00"/>
                </a:highlight>
              </a:rPr>
              <a:t>RNA Polimerasi</a:t>
            </a:r>
            <a:r>
              <a:rPr b="1" lang="it" sz="1200">
                <a:solidFill>
                  <a:srgbClr val="000000"/>
                </a:solidFill>
              </a:rPr>
              <a:t>)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sz="1200">
                <a:solidFill>
                  <a:srgbClr val="000000"/>
                </a:solidFill>
              </a:rPr>
              <a:t>Polr2h: </a:t>
            </a:r>
            <a:r>
              <a:rPr b="1" lang="it" sz="1200">
                <a:solidFill>
                  <a:srgbClr val="000000"/>
                </a:solidFill>
              </a:rPr>
              <a:t>1.0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rgbClr val="000000"/>
                </a:solidFill>
              </a:rPr>
              <a:t>Presenza di target genes</a:t>
            </a:r>
            <a:endParaRPr b="1" sz="1200">
              <a:solidFill>
                <a:srgbClr val="000000"/>
              </a:solidFill>
            </a:endParaRPr>
          </a:p>
        </p:txBody>
      </p:sp>
      <p:sp>
        <p:nvSpPr>
          <p:cNvPr id="395" name="Google Shape;395;p27"/>
          <p:cNvSpPr txBox="1"/>
          <p:nvPr>
            <p:ph idx="1" type="body"/>
          </p:nvPr>
        </p:nvSpPr>
        <p:spPr>
          <a:xfrm>
            <a:off x="4856475" y="892150"/>
            <a:ext cx="4134600" cy="1635000"/>
          </a:xfrm>
          <a:prstGeom prst="rect">
            <a:avLst/>
          </a:prstGeom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rgbClr val="000000"/>
                </a:solidFill>
              </a:rPr>
              <a:t>Pagerank</a:t>
            </a:r>
            <a:r>
              <a:rPr b="1" lang="it" sz="1600">
                <a:solidFill>
                  <a:srgbClr val="000000"/>
                </a:solidFill>
              </a:rPr>
              <a:t>:</a:t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Centralization:  7.27e-08</a:t>
            </a:r>
            <a:endParaRPr b="1" sz="10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Giant Component Centralization: 6.36e-07</a:t>
            </a:r>
            <a:endParaRPr b="1" sz="10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rgbClr val="000000"/>
                </a:solidFill>
              </a:rPr>
              <a:t>Foxp3: 0.00095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rgbClr val="000000"/>
                </a:solidFill>
              </a:rPr>
              <a:t>Significatività maggiore rispetto ad Eigenvector</a:t>
            </a:r>
            <a:endParaRPr b="1" sz="1200">
              <a:solidFill>
                <a:srgbClr val="000000"/>
              </a:solidFill>
            </a:endParaRPr>
          </a:p>
        </p:txBody>
      </p:sp>
      <p:sp>
        <p:nvSpPr>
          <p:cNvPr id="396" name="Google Shape;396;p27"/>
          <p:cNvSpPr txBox="1"/>
          <p:nvPr>
            <p:ph idx="1" type="body"/>
          </p:nvPr>
        </p:nvSpPr>
        <p:spPr>
          <a:xfrm>
            <a:off x="2504775" y="3050525"/>
            <a:ext cx="4134600" cy="1661700"/>
          </a:xfrm>
          <a:prstGeom prst="rect">
            <a:avLst/>
          </a:prstGeom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rgbClr val="000000"/>
                </a:solidFill>
              </a:rPr>
              <a:t>Assortativity</a:t>
            </a:r>
            <a:r>
              <a:rPr b="1" lang="it" sz="1600">
                <a:solidFill>
                  <a:srgbClr val="000000"/>
                </a:solidFill>
              </a:rPr>
              <a:t>:</a:t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Network</a:t>
            </a:r>
            <a:r>
              <a:rPr b="1" lang="it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 		 -0.301</a:t>
            </a:r>
            <a:endParaRPr b="1" sz="10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Giant Component</a:t>
            </a:r>
            <a:r>
              <a:rPr b="1" lang="it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 -0.229</a:t>
            </a:r>
            <a:endParaRPr b="1" sz="10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rgbClr val="000000"/>
                </a:solidFill>
              </a:rPr>
              <a:t>Tipico delle reti Geniche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rgbClr val="000000"/>
                </a:solidFill>
              </a:rPr>
              <a:t>Tendenza simile nelle community</a:t>
            </a:r>
            <a:endParaRPr b="1" sz="1200">
              <a:solidFill>
                <a:srgbClr val="000000"/>
              </a:solidFill>
            </a:endParaRPr>
          </a:p>
        </p:txBody>
      </p:sp>
      <p:cxnSp>
        <p:nvCxnSpPr>
          <p:cNvPr id="397" name="Google Shape;397;p27"/>
          <p:cNvCxnSpPr/>
          <p:nvPr/>
        </p:nvCxnSpPr>
        <p:spPr>
          <a:xfrm>
            <a:off x="164850" y="1723000"/>
            <a:ext cx="41346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98" name="Google Shape;398;p27"/>
          <p:cNvCxnSpPr/>
          <p:nvPr/>
        </p:nvCxnSpPr>
        <p:spPr>
          <a:xfrm>
            <a:off x="4856475" y="1723000"/>
            <a:ext cx="41346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99" name="Google Shape;399;p27"/>
          <p:cNvCxnSpPr/>
          <p:nvPr/>
        </p:nvCxnSpPr>
        <p:spPr>
          <a:xfrm>
            <a:off x="2504775" y="3849600"/>
            <a:ext cx="41346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lin ang="5400012" scaled="0"/>
        </a:gra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8"/>
          <p:cNvSpPr txBox="1"/>
          <p:nvPr/>
        </p:nvSpPr>
        <p:spPr>
          <a:xfrm>
            <a:off x="0" y="-188650"/>
            <a:ext cx="91440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Resilienza (Hubs)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05" name="Google Shape;4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88" y="2647600"/>
            <a:ext cx="2422200" cy="2416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06" name="Google Shape;40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100" y="410500"/>
            <a:ext cx="2362200" cy="2237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07" name="Google Shape;40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6325" y="1213200"/>
            <a:ext cx="3070800" cy="3126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408" name="Google Shape;408;p28"/>
          <p:cNvSpPr/>
          <p:nvPr/>
        </p:nvSpPr>
        <p:spPr>
          <a:xfrm>
            <a:off x="2777075" y="800800"/>
            <a:ext cx="3059700" cy="1456500"/>
          </a:xfrm>
          <a:prstGeom prst="snip1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50" u="sng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50 Hubs rimossi</a:t>
            </a:r>
            <a:endParaRPr b="1" sz="1050" u="sng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sz="10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Reciprocity</a:t>
            </a:r>
            <a:r>
              <a:rPr lang="it" sz="10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:  0.251</a:t>
            </a:r>
            <a:endParaRPr sz="10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sz="10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Density</a:t>
            </a:r>
            <a:r>
              <a:rPr lang="it" sz="10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:  	  1.3e-04</a:t>
            </a:r>
            <a:endParaRPr sz="10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sz="10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Avg</a:t>
            </a:r>
            <a:r>
              <a:rPr b="1" i="1" lang="it" sz="10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it" sz="10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Clustering</a:t>
            </a:r>
            <a:r>
              <a:rPr b="1" i="1" lang="it" sz="10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it" sz="10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Coefficient</a:t>
            </a:r>
            <a:r>
              <a:rPr lang="it" sz="10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it" sz="10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10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0.173</a:t>
            </a:r>
            <a:endParaRPr sz="10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sz="10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Nodi isolati TF</a:t>
            </a:r>
            <a:r>
              <a:rPr lang="it" sz="10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:  6</a:t>
            </a:r>
            <a:endParaRPr sz="10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sz="10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Nodi isolati Target</a:t>
            </a:r>
            <a:r>
              <a:rPr lang="it" sz="10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:  6381</a:t>
            </a:r>
            <a:endParaRPr sz="10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9" name="Google Shape;409;p28"/>
          <p:cNvSpPr/>
          <p:nvPr/>
        </p:nvSpPr>
        <p:spPr>
          <a:xfrm>
            <a:off x="2771525" y="3127600"/>
            <a:ext cx="3070800" cy="1456500"/>
          </a:xfrm>
          <a:prstGeom prst="snip1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50" u="sng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b="1" lang="it" sz="1050" u="sng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0 Hubs rimossi</a:t>
            </a:r>
            <a:endParaRPr sz="10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sz="10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Reciprocity</a:t>
            </a:r>
            <a:r>
              <a:rPr lang="it" sz="10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:  0.371</a:t>
            </a:r>
            <a:endParaRPr sz="10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sz="10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Density</a:t>
            </a:r>
            <a:r>
              <a:rPr lang="it" sz="10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:  	  4.01e-05</a:t>
            </a:r>
            <a:endParaRPr sz="10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sz="10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Avg Clustering Coefficient</a:t>
            </a:r>
            <a:r>
              <a:rPr lang="it" sz="10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:  0.249</a:t>
            </a:r>
            <a:endParaRPr sz="10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sz="10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Nodi isolati TF</a:t>
            </a:r>
            <a:r>
              <a:rPr lang="it" sz="10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:  56</a:t>
            </a:r>
            <a:endParaRPr sz="10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sz="10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Nodi isolati Target</a:t>
            </a:r>
            <a:r>
              <a:rPr lang="it" sz="10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:  13557</a:t>
            </a:r>
            <a:endParaRPr sz="10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0" name="Google Shape;410;p28"/>
          <p:cNvSpPr txBox="1"/>
          <p:nvPr/>
        </p:nvSpPr>
        <p:spPr>
          <a:xfrm>
            <a:off x="6918150" y="704725"/>
            <a:ext cx="1564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sz="2200"/>
              <a:t>Zfp523</a:t>
            </a:r>
            <a:endParaRPr b="1" sz="23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11" name="Google Shape;411;p28"/>
          <p:cNvCxnSpPr>
            <a:stCxn id="410" idx="1"/>
          </p:cNvCxnSpPr>
          <p:nvPr/>
        </p:nvCxnSpPr>
        <p:spPr>
          <a:xfrm flipH="1">
            <a:off x="6226050" y="966325"/>
            <a:ext cx="692100" cy="1864200"/>
          </a:xfrm>
          <a:prstGeom prst="curvedConnector2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12" name="Google Shape;412;p28"/>
          <p:cNvSpPr/>
          <p:nvPr/>
        </p:nvSpPr>
        <p:spPr>
          <a:xfrm>
            <a:off x="6918150" y="777625"/>
            <a:ext cx="1161900" cy="3774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lin ang="5400012" scaled="0"/>
        </a:gra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9"/>
          <p:cNvSpPr txBox="1"/>
          <p:nvPr/>
        </p:nvSpPr>
        <p:spPr>
          <a:xfrm>
            <a:off x="-212275" y="-141750"/>
            <a:ext cx="91440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Resilienza (Brokers)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18" name="Google Shape;4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25" y="2688250"/>
            <a:ext cx="2376000" cy="2362800"/>
          </a:xfrm>
          <a:prstGeom prst="flowChartAlternateProcess">
            <a:avLst/>
          </a:prstGeom>
          <a:noFill/>
          <a:ln>
            <a:noFill/>
          </a:ln>
        </p:spPr>
      </p:pic>
      <p:pic>
        <p:nvPicPr>
          <p:cNvPr id="419" name="Google Shape;41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525" y="322050"/>
            <a:ext cx="2376000" cy="2364600"/>
          </a:xfrm>
          <a:prstGeom prst="flowChartAlternateProcess">
            <a:avLst/>
          </a:prstGeom>
          <a:noFill/>
          <a:ln>
            <a:noFill/>
          </a:ln>
        </p:spPr>
      </p:pic>
      <p:sp>
        <p:nvSpPr>
          <p:cNvPr id="420" name="Google Shape;420;p29"/>
          <p:cNvSpPr/>
          <p:nvPr/>
        </p:nvSpPr>
        <p:spPr>
          <a:xfrm>
            <a:off x="903725" y="1881375"/>
            <a:ext cx="367500" cy="2880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9"/>
          <p:cNvSpPr/>
          <p:nvPr/>
        </p:nvSpPr>
        <p:spPr>
          <a:xfrm>
            <a:off x="852325" y="3193200"/>
            <a:ext cx="333000" cy="2376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9"/>
          <p:cNvSpPr/>
          <p:nvPr/>
        </p:nvSpPr>
        <p:spPr>
          <a:xfrm>
            <a:off x="852325" y="3455600"/>
            <a:ext cx="333000" cy="2376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9"/>
          <p:cNvSpPr/>
          <p:nvPr/>
        </p:nvSpPr>
        <p:spPr>
          <a:xfrm>
            <a:off x="1850525" y="3975375"/>
            <a:ext cx="285000" cy="2376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9"/>
          <p:cNvSpPr/>
          <p:nvPr/>
        </p:nvSpPr>
        <p:spPr>
          <a:xfrm>
            <a:off x="1161899" y="3873825"/>
            <a:ext cx="309300" cy="2376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9"/>
          <p:cNvSpPr/>
          <p:nvPr/>
        </p:nvSpPr>
        <p:spPr>
          <a:xfrm>
            <a:off x="802950" y="4061775"/>
            <a:ext cx="285000" cy="2376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9"/>
          <p:cNvSpPr/>
          <p:nvPr/>
        </p:nvSpPr>
        <p:spPr>
          <a:xfrm>
            <a:off x="2676350" y="1014075"/>
            <a:ext cx="2856300" cy="1017000"/>
          </a:xfrm>
          <a:prstGeom prst="snip1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9"/>
          <p:cNvSpPr txBox="1"/>
          <p:nvPr/>
        </p:nvSpPr>
        <p:spPr>
          <a:xfrm>
            <a:off x="2612913" y="977625"/>
            <a:ext cx="3000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50" u="sng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50 Brokers rimossi</a:t>
            </a:r>
            <a:endParaRPr sz="10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sz="10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Reciprocity</a:t>
            </a:r>
            <a:r>
              <a:rPr lang="it" sz="10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:  0.649</a:t>
            </a:r>
            <a:endParaRPr sz="10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sz="10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Density</a:t>
            </a:r>
            <a:r>
              <a:rPr lang="it" sz="10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:      0.013</a:t>
            </a:r>
            <a:endParaRPr sz="10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sz="10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Avg Clustering Coefficient</a:t>
            </a:r>
            <a:r>
              <a:rPr lang="it" sz="10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:  0.246</a:t>
            </a:r>
            <a:endParaRPr/>
          </a:p>
        </p:txBody>
      </p:sp>
      <p:sp>
        <p:nvSpPr>
          <p:cNvPr id="428" name="Google Shape;428;p29"/>
          <p:cNvSpPr/>
          <p:nvPr/>
        </p:nvSpPr>
        <p:spPr>
          <a:xfrm>
            <a:off x="2684788" y="3324713"/>
            <a:ext cx="2856300" cy="1089900"/>
          </a:xfrm>
          <a:prstGeom prst="snip1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29"/>
          <p:cNvSpPr txBox="1"/>
          <p:nvPr/>
        </p:nvSpPr>
        <p:spPr>
          <a:xfrm>
            <a:off x="2676350" y="3397613"/>
            <a:ext cx="30000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50" u="sng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200</a:t>
            </a:r>
            <a:r>
              <a:rPr b="1" lang="it" sz="1050" u="sng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Brokers rimossi</a:t>
            </a:r>
            <a:endParaRPr sz="10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sz="10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Reciprocity</a:t>
            </a:r>
            <a:r>
              <a:rPr lang="it" sz="10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:  0.231</a:t>
            </a:r>
            <a:endParaRPr sz="10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sz="10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Density</a:t>
            </a:r>
            <a:r>
              <a:rPr lang="it" sz="10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:      6.24e-05</a:t>
            </a:r>
            <a:endParaRPr sz="10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sz="10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Avg Clustering Coefficient</a:t>
            </a:r>
            <a:r>
              <a:rPr lang="it" sz="10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:  0.261</a:t>
            </a:r>
            <a:endParaRPr sz="10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30" name="Google Shape;43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3325" y="571750"/>
            <a:ext cx="3312825" cy="2103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3325" y="2767994"/>
            <a:ext cx="3378700" cy="2203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DAFAF"/>
            </a:gs>
            <a:gs pos="100000">
              <a:srgbClr val="466363"/>
            </a:gs>
          </a:gsLst>
          <a:lin ang="5400012" scaled="0"/>
        </a:gra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0"/>
          <p:cNvSpPr txBox="1"/>
          <p:nvPr>
            <p:ph type="title"/>
          </p:nvPr>
        </p:nvSpPr>
        <p:spPr>
          <a:xfrm>
            <a:off x="1643100" y="1635300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Community Detection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lin ang="5400012" scaled="0"/>
        </a:gra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1"/>
          <p:cNvSpPr txBox="1"/>
          <p:nvPr>
            <p:ph idx="1" type="body"/>
          </p:nvPr>
        </p:nvSpPr>
        <p:spPr>
          <a:xfrm>
            <a:off x="1388550" y="999300"/>
            <a:ext cx="6366900" cy="31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</a:pPr>
            <a:r>
              <a:rPr b="1" lang="it" sz="1900">
                <a:solidFill>
                  <a:schemeClr val="dk2"/>
                </a:solidFill>
              </a:rPr>
              <a:t>HIDEF: </a:t>
            </a:r>
            <a:r>
              <a:rPr lang="it" sz="1900">
                <a:solidFill>
                  <a:schemeClr val="dk2"/>
                </a:solidFill>
              </a:rPr>
              <a:t>wrapper di Louvain e Leiden</a:t>
            </a:r>
            <a:endParaRPr sz="1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2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</a:pPr>
            <a:r>
              <a:rPr b="1" lang="it" sz="1900">
                <a:solidFill>
                  <a:schemeClr val="dk2"/>
                </a:solidFill>
              </a:rPr>
              <a:t>LOUVAIN: </a:t>
            </a:r>
            <a:r>
              <a:rPr lang="it" sz="1900">
                <a:solidFill>
                  <a:schemeClr val="dk2"/>
                </a:solidFill>
              </a:rPr>
              <a:t>basato su modularity</a:t>
            </a:r>
            <a:endParaRPr sz="19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2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</a:pPr>
            <a:r>
              <a:rPr b="1" lang="it" sz="1900">
                <a:solidFill>
                  <a:schemeClr val="dk2"/>
                </a:solidFill>
              </a:rPr>
              <a:t>LEIDEN:</a:t>
            </a:r>
            <a:r>
              <a:rPr lang="it" sz="1900">
                <a:solidFill>
                  <a:schemeClr val="dk2"/>
                </a:solidFill>
              </a:rPr>
              <a:t> evoluzione di louvain</a:t>
            </a:r>
            <a:endParaRPr sz="19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2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</a:pPr>
            <a:r>
              <a:rPr b="1" lang="it" sz="1900">
                <a:solidFill>
                  <a:schemeClr val="dk2"/>
                </a:solidFill>
              </a:rPr>
              <a:t>INFOMAP: </a:t>
            </a:r>
            <a:r>
              <a:rPr lang="it" sz="1900">
                <a:solidFill>
                  <a:schemeClr val="dk2"/>
                </a:solidFill>
              </a:rPr>
              <a:t>basato su Random Walking</a:t>
            </a:r>
            <a:endParaRPr sz="19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2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</a:pPr>
            <a:r>
              <a:rPr b="1" lang="it" sz="1900">
                <a:solidFill>
                  <a:schemeClr val="dk2"/>
                </a:solidFill>
              </a:rPr>
              <a:t>OSLOM: </a:t>
            </a:r>
            <a:r>
              <a:rPr lang="it" sz="1900">
                <a:solidFill>
                  <a:schemeClr val="dk2"/>
                </a:solidFill>
              </a:rPr>
              <a:t>primo algoritmo multi-purpose</a:t>
            </a:r>
            <a:endParaRPr sz="1900">
              <a:solidFill>
                <a:schemeClr val="dk2"/>
              </a:solidFill>
            </a:endParaRPr>
          </a:p>
        </p:txBody>
      </p:sp>
      <p:sp>
        <p:nvSpPr>
          <p:cNvPr id="442" name="Google Shape;442;p31"/>
          <p:cNvSpPr txBox="1"/>
          <p:nvPr/>
        </p:nvSpPr>
        <p:spPr>
          <a:xfrm>
            <a:off x="0" y="0"/>
            <a:ext cx="91440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Algoritmi Utilizzati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lin ang="5400012" scaled="0"/>
        </a:gra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idx="1" type="body"/>
          </p:nvPr>
        </p:nvSpPr>
        <p:spPr>
          <a:xfrm>
            <a:off x="1388550" y="840425"/>
            <a:ext cx="6366900" cy="38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it" sz="1500">
                <a:solidFill>
                  <a:schemeClr val="dk2"/>
                </a:solidFill>
              </a:rPr>
              <a:t>Il dataset è un </a:t>
            </a:r>
            <a:r>
              <a:rPr b="1" lang="it" sz="1500">
                <a:solidFill>
                  <a:schemeClr val="dk2"/>
                </a:solidFill>
              </a:rPr>
              <a:t>Gene Regulatory Network</a:t>
            </a:r>
            <a:r>
              <a:rPr lang="it" sz="1500">
                <a:solidFill>
                  <a:schemeClr val="dk2"/>
                </a:solidFill>
              </a:rPr>
              <a:t> dell’organismo del topo comune (</a:t>
            </a:r>
            <a:r>
              <a:rPr i="1" lang="it" sz="1500">
                <a:solidFill>
                  <a:schemeClr val="dk2"/>
                </a:solidFill>
              </a:rPr>
              <a:t>mus musculus</a:t>
            </a:r>
            <a:r>
              <a:rPr lang="it" sz="1500">
                <a:solidFill>
                  <a:schemeClr val="dk2"/>
                </a:solidFill>
              </a:rPr>
              <a:t>)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it" sz="1500">
                <a:solidFill>
                  <a:schemeClr val="dk2"/>
                </a:solidFill>
              </a:rPr>
              <a:t>Questa rete modella la regolazione dell’</a:t>
            </a:r>
            <a:r>
              <a:rPr b="1" lang="it" sz="1500">
                <a:solidFill>
                  <a:schemeClr val="dk2"/>
                </a:solidFill>
              </a:rPr>
              <a:t>espressione genica:</a:t>
            </a:r>
            <a:endParaRPr b="1" sz="1500">
              <a:solidFill>
                <a:schemeClr val="dk2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</a:pPr>
            <a:r>
              <a:rPr lang="it" sz="1500">
                <a:solidFill>
                  <a:schemeClr val="dk2"/>
                </a:solidFill>
              </a:rPr>
              <a:t>I </a:t>
            </a:r>
            <a:r>
              <a:rPr i="1" lang="it" sz="1500">
                <a:solidFill>
                  <a:schemeClr val="dk2"/>
                </a:solidFill>
              </a:rPr>
              <a:t>geni</a:t>
            </a:r>
            <a:r>
              <a:rPr lang="it" sz="1500">
                <a:solidFill>
                  <a:schemeClr val="dk2"/>
                </a:solidFill>
              </a:rPr>
              <a:t> nel DNA codificano per le proteine </a:t>
            </a:r>
            <a:endParaRPr sz="1500">
              <a:solidFill>
                <a:schemeClr val="dk2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</a:pPr>
            <a:r>
              <a:rPr lang="it" sz="1500">
                <a:solidFill>
                  <a:schemeClr val="dk2"/>
                </a:solidFill>
              </a:rPr>
              <a:t>La </a:t>
            </a:r>
            <a:r>
              <a:rPr i="1" lang="it" sz="1500">
                <a:solidFill>
                  <a:schemeClr val="dk2"/>
                </a:solidFill>
              </a:rPr>
              <a:t>DNA polimerasi</a:t>
            </a:r>
            <a:r>
              <a:rPr lang="it" sz="1500">
                <a:solidFill>
                  <a:schemeClr val="dk2"/>
                </a:solidFill>
              </a:rPr>
              <a:t> trascrive l’mRNA a partire da DNA (</a:t>
            </a:r>
            <a:r>
              <a:rPr b="1" lang="it" sz="1500">
                <a:solidFill>
                  <a:schemeClr val="dk2"/>
                </a:solidFill>
              </a:rPr>
              <a:t>processo di trascrizione</a:t>
            </a:r>
            <a:r>
              <a:rPr lang="it" sz="1500">
                <a:solidFill>
                  <a:schemeClr val="dk2"/>
                </a:solidFill>
              </a:rPr>
              <a:t>)</a:t>
            </a:r>
            <a:endParaRPr sz="1500">
              <a:solidFill>
                <a:schemeClr val="dk2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</a:pPr>
            <a:r>
              <a:rPr lang="it" sz="1500">
                <a:solidFill>
                  <a:schemeClr val="dk2"/>
                </a:solidFill>
              </a:rPr>
              <a:t>l’mRNA viene tradotto in proteina a livello dei ribosomi (</a:t>
            </a:r>
            <a:r>
              <a:rPr b="1" lang="it" sz="1500">
                <a:solidFill>
                  <a:schemeClr val="dk2"/>
                </a:solidFill>
              </a:rPr>
              <a:t>macchinario traduzionale</a:t>
            </a:r>
            <a:r>
              <a:rPr lang="it" sz="1500">
                <a:solidFill>
                  <a:schemeClr val="dk2"/>
                </a:solidFill>
              </a:rPr>
              <a:t>)</a:t>
            </a:r>
            <a:endParaRPr sz="1500">
              <a:solidFill>
                <a:schemeClr val="dk2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</a:pPr>
            <a:r>
              <a:rPr lang="it" sz="1500">
                <a:solidFill>
                  <a:schemeClr val="dk2"/>
                </a:solidFill>
              </a:rPr>
              <a:t>Le proteine sono coinvolte nella </a:t>
            </a:r>
            <a:r>
              <a:rPr i="1" lang="it" sz="1500">
                <a:solidFill>
                  <a:schemeClr val="dk2"/>
                </a:solidFill>
              </a:rPr>
              <a:t>funzione della cellula</a:t>
            </a:r>
            <a:endParaRPr i="1" sz="1500">
              <a:solidFill>
                <a:schemeClr val="dk2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</a:pPr>
            <a:r>
              <a:rPr lang="it" sz="1500">
                <a:solidFill>
                  <a:schemeClr val="dk2"/>
                </a:solidFill>
              </a:rPr>
              <a:t>Esistono </a:t>
            </a:r>
            <a:r>
              <a:rPr i="1" lang="it" sz="1500">
                <a:solidFill>
                  <a:schemeClr val="dk2"/>
                </a:solidFill>
              </a:rPr>
              <a:t>Fattori di Trascrizione,</a:t>
            </a:r>
            <a:r>
              <a:rPr lang="it" sz="1500">
                <a:solidFill>
                  <a:schemeClr val="dk2"/>
                </a:solidFill>
              </a:rPr>
              <a:t> tra le varie proteine, che promuovono o inibiscono l’espressione di determinati geni (</a:t>
            </a:r>
            <a:r>
              <a:rPr b="1" lang="it" sz="1500">
                <a:solidFill>
                  <a:schemeClr val="dk2"/>
                </a:solidFill>
              </a:rPr>
              <a:t>regolazione</a:t>
            </a:r>
            <a:r>
              <a:rPr lang="it" sz="1500">
                <a:solidFill>
                  <a:schemeClr val="dk2"/>
                </a:solidFill>
              </a:rPr>
              <a:t>).</a:t>
            </a:r>
            <a:endParaRPr sz="1500">
              <a:solidFill>
                <a:schemeClr val="dk2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</a:pPr>
            <a:r>
              <a:rPr lang="it" sz="1500">
                <a:solidFill>
                  <a:schemeClr val="dk2"/>
                </a:solidFill>
              </a:rPr>
              <a:t>A loro volta i TF possono essere regolati da altre proteine</a:t>
            </a:r>
            <a:endParaRPr sz="1500">
              <a:solidFill>
                <a:schemeClr val="dk2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</a:pPr>
            <a:r>
              <a:rPr lang="it" sz="1500">
                <a:solidFill>
                  <a:schemeClr val="dk2"/>
                </a:solidFill>
              </a:rPr>
              <a:t>Il gene </a:t>
            </a:r>
            <a:r>
              <a:rPr b="1" lang="it" sz="1500">
                <a:solidFill>
                  <a:schemeClr val="dk2"/>
                </a:solidFill>
              </a:rPr>
              <a:t>“attivato”</a:t>
            </a:r>
            <a:r>
              <a:rPr lang="it" sz="1500">
                <a:solidFill>
                  <a:schemeClr val="dk2"/>
                </a:solidFill>
              </a:rPr>
              <a:t> dal TF</a:t>
            </a:r>
            <a:r>
              <a:rPr lang="it" sz="1500">
                <a:solidFill>
                  <a:schemeClr val="dk2"/>
                </a:solidFill>
              </a:rPr>
              <a:t> verrà trascritto e tradotto in proteina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284" name="Google Shape;284;p14"/>
          <p:cNvSpPr txBox="1"/>
          <p:nvPr/>
        </p:nvSpPr>
        <p:spPr>
          <a:xfrm>
            <a:off x="0" y="-69500"/>
            <a:ext cx="91440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Dominio di Applicazione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lin ang="5400012" scaled="0"/>
        </a:gra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2"/>
          <p:cNvSpPr txBox="1"/>
          <p:nvPr/>
        </p:nvSpPr>
        <p:spPr>
          <a:xfrm>
            <a:off x="75" y="0"/>
            <a:ext cx="91440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Algoritmi Testati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48" name="Google Shape;44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75" y="900000"/>
            <a:ext cx="8953451" cy="126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2951" y="2400350"/>
            <a:ext cx="6857700" cy="2674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2"/>
          <p:cNvSpPr/>
          <p:nvPr/>
        </p:nvSpPr>
        <p:spPr>
          <a:xfrm>
            <a:off x="337950" y="1053050"/>
            <a:ext cx="8678400" cy="138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2"/>
          <p:cNvSpPr/>
          <p:nvPr/>
        </p:nvSpPr>
        <p:spPr>
          <a:xfrm>
            <a:off x="1539425" y="3257400"/>
            <a:ext cx="4905300" cy="4071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2"/>
          <p:cNvSpPr/>
          <p:nvPr/>
        </p:nvSpPr>
        <p:spPr>
          <a:xfrm>
            <a:off x="6702725" y="1053050"/>
            <a:ext cx="354900" cy="1389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2"/>
          <p:cNvSpPr/>
          <p:nvPr/>
        </p:nvSpPr>
        <p:spPr>
          <a:xfrm>
            <a:off x="6762350" y="2453125"/>
            <a:ext cx="1092300" cy="54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2"/>
          <p:cNvSpPr txBox="1"/>
          <p:nvPr/>
        </p:nvSpPr>
        <p:spPr>
          <a:xfrm>
            <a:off x="6762350" y="2418325"/>
            <a:ext cx="175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Nunito"/>
                <a:ea typeface="Nunito"/>
                <a:cs typeface="Nunito"/>
                <a:sym typeface="Nunito"/>
              </a:rPr>
              <a:t>Average Likelihood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5" name="Google Shape;455;p32"/>
          <p:cNvSpPr/>
          <p:nvPr/>
        </p:nvSpPr>
        <p:spPr>
          <a:xfrm>
            <a:off x="997250" y="1053050"/>
            <a:ext cx="354900" cy="138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lin ang="5400012" scaled="0"/>
        </a:gra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3"/>
          <p:cNvSpPr txBox="1"/>
          <p:nvPr/>
        </p:nvSpPr>
        <p:spPr>
          <a:xfrm>
            <a:off x="75" y="0"/>
            <a:ext cx="91440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Tuning dei parametri OSLOM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61" name="Google Shape;4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400" y="999300"/>
            <a:ext cx="8627201" cy="15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4375" y="2620375"/>
            <a:ext cx="5073999" cy="2488951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33"/>
          <p:cNvSpPr/>
          <p:nvPr/>
        </p:nvSpPr>
        <p:spPr>
          <a:xfrm>
            <a:off x="233500" y="1243575"/>
            <a:ext cx="8652000" cy="166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3"/>
          <p:cNvSpPr/>
          <p:nvPr/>
        </p:nvSpPr>
        <p:spPr>
          <a:xfrm>
            <a:off x="6662202" y="1257525"/>
            <a:ext cx="350100" cy="1389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3"/>
          <p:cNvSpPr/>
          <p:nvPr/>
        </p:nvSpPr>
        <p:spPr>
          <a:xfrm>
            <a:off x="2119425" y="4002100"/>
            <a:ext cx="4905300" cy="2829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3"/>
          <p:cNvSpPr/>
          <p:nvPr/>
        </p:nvSpPr>
        <p:spPr>
          <a:xfrm>
            <a:off x="6310750" y="2671175"/>
            <a:ext cx="842400" cy="379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3"/>
          <p:cNvSpPr txBox="1"/>
          <p:nvPr/>
        </p:nvSpPr>
        <p:spPr>
          <a:xfrm>
            <a:off x="6352600" y="2614475"/>
            <a:ext cx="124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latin typeface="Nunito"/>
                <a:ea typeface="Nunito"/>
                <a:cs typeface="Nunito"/>
                <a:sym typeface="Nunito"/>
              </a:rPr>
              <a:t>Average Likelihood</a:t>
            </a:r>
            <a:endParaRPr b="1"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8" name="Google Shape;468;p33"/>
          <p:cNvSpPr/>
          <p:nvPr/>
        </p:nvSpPr>
        <p:spPr>
          <a:xfrm>
            <a:off x="1044650" y="1257525"/>
            <a:ext cx="406200" cy="138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lin ang="5400012" scaled="0"/>
        </a:gra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4"/>
          <p:cNvSpPr txBox="1"/>
          <p:nvPr/>
        </p:nvSpPr>
        <p:spPr>
          <a:xfrm>
            <a:off x="0" y="-139000"/>
            <a:ext cx="91440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Overlap dei Nodi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74" name="Google Shape;47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750" y="664900"/>
            <a:ext cx="3653575" cy="209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5525" y="664888"/>
            <a:ext cx="3720861" cy="218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750" y="2870350"/>
            <a:ext cx="3653575" cy="21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913413"/>
            <a:ext cx="3787900" cy="204455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34"/>
          <p:cNvSpPr/>
          <p:nvPr/>
        </p:nvSpPr>
        <p:spPr>
          <a:xfrm>
            <a:off x="6075250" y="3040950"/>
            <a:ext cx="2154600" cy="920700"/>
          </a:xfrm>
          <a:prstGeom prst="rect">
            <a:avLst/>
          </a:prstGeom>
          <a:noFill/>
          <a:ln cap="flat" cmpd="sng" w="9525">
            <a:solidFill>
              <a:srgbClr val="93C47D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4"/>
          <p:cNvSpPr/>
          <p:nvPr/>
        </p:nvSpPr>
        <p:spPr>
          <a:xfrm>
            <a:off x="5474525" y="4280100"/>
            <a:ext cx="1747500" cy="528300"/>
          </a:xfrm>
          <a:prstGeom prst="rect">
            <a:avLst/>
          </a:prstGeom>
          <a:noFill/>
          <a:ln cap="flat" cmpd="sng" w="9525">
            <a:solidFill>
              <a:srgbClr val="E06666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34"/>
          <p:cNvSpPr/>
          <p:nvPr/>
        </p:nvSpPr>
        <p:spPr>
          <a:xfrm>
            <a:off x="4782925" y="4070025"/>
            <a:ext cx="3521400" cy="1017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lin ang="5400012" scaled="0"/>
        </a:gra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5"/>
          <p:cNvSpPr txBox="1"/>
          <p:nvPr/>
        </p:nvSpPr>
        <p:spPr>
          <a:xfrm>
            <a:off x="0" y="-198600"/>
            <a:ext cx="91440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Overlap dei Nodi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86" name="Google Shape;48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275" y="2641725"/>
            <a:ext cx="2163600" cy="238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87" name="Google Shape;48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575" y="184050"/>
            <a:ext cx="2799000" cy="238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488" name="Google Shape;488;p35"/>
          <p:cNvSpPr txBox="1"/>
          <p:nvPr/>
        </p:nvSpPr>
        <p:spPr>
          <a:xfrm>
            <a:off x="4130075" y="1214275"/>
            <a:ext cx="1063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700">
                <a:latin typeface="Nunito"/>
                <a:ea typeface="Nunito"/>
                <a:cs typeface="Nunito"/>
                <a:sym typeface="Nunito"/>
              </a:rPr>
              <a:t>Mre11a</a:t>
            </a:r>
            <a:endParaRPr b="1" sz="17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9" name="Google Shape;489;p35"/>
          <p:cNvSpPr txBox="1"/>
          <p:nvPr/>
        </p:nvSpPr>
        <p:spPr>
          <a:xfrm>
            <a:off x="4017900" y="3534400"/>
            <a:ext cx="1108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700">
                <a:latin typeface="Nunito"/>
                <a:ea typeface="Nunito"/>
                <a:cs typeface="Nunito"/>
                <a:sym typeface="Nunito"/>
              </a:rPr>
              <a:t>Gtf2e1</a:t>
            </a:r>
            <a:endParaRPr b="1" sz="17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90" name="Google Shape;49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6444712" y="-248100"/>
            <a:ext cx="2288400" cy="301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91" name="Google Shape;49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6290192" y="2349246"/>
            <a:ext cx="2597400" cy="2816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492" name="Google Shape;492;p35"/>
          <p:cNvSpPr/>
          <p:nvPr/>
        </p:nvSpPr>
        <p:spPr>
          <a:xfrm>
            <a:off x="4214975" y="1298425"/>
            <a:ext cx="893700" cy="2781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5"/>
          <p:cNvSpPr/>
          <p:nvPr/>
        </p:nvSpPr>
        <p:spPr>
          <a:xfrm>
            <a:off x="1827375" y="1430375"/>
            <a:ext cx="2393025" cy="120800"/>
          </a:xfrm>
          <a:custGeom>
            <a:rect b="b" l="l" r="r" t="t"/>
            <a:pathLst>
              <a:path extrusionOk="0" h="4832" w="95721">
                <a:moveTo>
                  <a:pt x="95721" y="0"/>
                </a:moveTo>
                <a:cubicBezTo>
                  <a:pt x="85593" y="794"/>
                  <a:pt x="50906" y="4501"/>
                  <a:pt x="34952" y="4766"/>
                </a:cubicBezTo>
                <a:cubicBezTo>
                  <a:pt x="18999" y="5031"/>
                  <a:pt x="5825" y="2119"/>
                  <a:pt x="0" y="1589"/>
                </a:cubicBezTo>
              </a:path>
            </a:pathLst>
          </a:cu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94" name="Google Shape;494;p35"/>
          <p:cNvSpPr/>
          <p:nvPr/>
        </p:nvSpPr>
        <p:spPr>
          <a:xfrm>
            <a:off x="5113019" y="1162275"/>
            <a:ext cx="2274900" cy="585250"/>
          </a:xfrm>
          <a:custGeom>
            <a:rect b="b" l="l" r="r" t="t"/>
            <a:pathLst>
              <a:path extrusionOk="0" h="23410" w="90996">
                <a:moveTo>
                  <a:pt x="438" y="11121"/>
                </a:moveTo>
                <a:cubicBezTo>
                  <a:pt x="1630" y="11518"/>
                  <a:pt x="-4063" y="11518"/>
                  <a:pt x="7588" y="13504"/>
                </a:cubicBezTo>
                <a:cubicBezTo>
                  <a:pt x="19239" y="15490"/>
                  <a:pt x="56441" y="25287"/>
                  <a:pt x="70342" y="23036"/>
                </a:cubicBezTo>
                <a:cubicBezTo>
                  <a:pt x="84243" y="20785"/>
                  <a:pt x="87554" y="3839"/>
                  <a:pt x="90996" y="0"/>
                </a:cubicBezTo>
              </a:path>
            </a:pathLst>
          </a:cu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95" name="Google Shape;495;p35"/>
          <p:cNvSpPr/>
          <p:nvPr/>
        </p:nvSpPr>
        <p:spPr>
          <a:xfrm>
            <a:off x="4008363" y="3618550"/>
            <a:ext cx="893700" cy="2781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5"/>
          <p:cNvSpPr/>
          <p:nvPr/>
        </p:nvSpPr>
        <p:spPr>
          <a:xfrm>
            <a:off x="2055750" y="3724926"/>
            <a:ext cx="1946221" cy="171727"/>
          </a:xfrm>
          <a:custGeom>
            <a:rect b="b" l="l" r="r" t="t"/>
            <a:pathLst>
              <a:path extrusionOk="0" h="5130" w="81025">
                <a:moveTo>
                  <a:pt x="81025" y="761"/>
                </a:moveTo>
                <a:cubicBezTo>
                  <a:pt x="70765" y="695"/>
                  <a:pt x="32966" y="-364"/>
                  <a:pt x="19462" y="364"/>
                </a:cubicBezTo>
                <a:cubicBezTo>
                  <a:pt x="5958" y="1092"/>
                  <a:pt x="3244" y="4336"/>
                  <a:pt x="0" y="5130"/>
                </a:cubicBezTo>
              </a:path>
            </a:pathLst>
          </a:cu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97" name="Google Shape;497;p35"/>
          <p:cNvSpPr/>
          <p:nvPr/>
        </p:nvSpPr>
        <p:spPr>
          <a:xfrm>
            <a:off x="4915475" y="3387891"/>
            <a:ext cx="2492300" cy="365975"/>
          </a:xfrm>
          <a:custGeom>
            <a:rect b="b" l="l" r="r" t="t"/>
            <a:pathLst>
              <a:path extrusionOk="0" h="14639" w="99692">
                <a:moveTo>
                  <a:pt x="0" y="14639"/>
                </a:moveTo>
                <a:cubicBezTo>
                  <a:pt x="9334" y="12322"/>
                  <a:pt x="39387" y="2856"/>
                  <a:pt x="56002" y="738"/>
                </a:cubicBezTo>
                <a:cubicBezTo>
                  <a:pt x="72617" y="-1380"/>
                  <a:pt x="92410" y="1731"/>
                  <a:pt x="99692" y="1930"/>
                </a:cubicBezTo>
              </a:path>
            </a:pathLst>
          </a:cu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lin ang="5400012" scaled="0"/>
        </a:gra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6"/>
          <p:cNvSpPr txBox="1"/>
          <p:nvPr/>
        </p:nvSpPr>
        <p:spPr>
          <a:xfrm>
            <a:off x="75" y="0"/>
            <a:ext cx="91440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Proprietà Dinamiche (NetLogo)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03" name="Google Shape;50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800" y="999300"/>
            <a:ext cx="8069600" cy="36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DAFAF"/>
            </a:gs>
            <a:gs pos="100000">
              <a:srgbClr val="466363"/>
            </a:gs>
          </a:gsLst>
          <a:lin ang="5400012" scaled="0"/>
        </a:gra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7"/>
          <p:cNvSpPr txBox="1"/>
          <p:nvPr>
            <p:ph type="title"/>
          </p:nvPr>
        </p:nvSpPr>
        <p:spPr>
          <a:xfrm>
            <a:off x="1643100" y="1635300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Community Extraction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lin ang="5400012" scaled="0"/>
        </a:gra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8"/>
          <p:cNvSpPr txBox="1"/>
          <p:nvPr>
            <p:ph idx="1" type="body"/>
          </p:nvPr>
        </p:nvSpPr>
        <p:spPr>
          <a:xfrm>
            <a:off x="553350" y="1094850"/>
            <a:ext cx="3315300" cy="27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000000"/>
                </a:solidFill>
              </a:rPr>
              <a:t>Criteri di Estrazione</a:t>
            </a:r>
            <a:r>
              <a:rPr b="1" lang="it" sz="1800">
                <a:solidFill>
                  <a:srgbClr val="000000"/>
                </a:solidFill>
              </a:rPr>
              <a:t>: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it" sz="1400">
                <a:solidFill>
                  <a:srgbClr val="000000"/>
                </a:solidFill>
              </a:rPr>
              <a:t>Likelihood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it" sz="1400">
                <a:solidFill>
                  <a:srgbClr val="000000"/>
                </a:solidFill>
              </a:rPr>
              <a:t>Size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it" sz="1400">
                <a:solidFill>
                  <a:srgbClr val="000000"/>
                </a:solidFill>
              </a:rPr>
              <a:t>Assortativity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it" sz="1400">
                <a:solidFill>
                  <a:srgbClr val="000000"/>
                </a:solidFill>
              </a:rPr>
              <a:t>Distribuzione feedback-loop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it" sz="1400">
                <a:solidFill>
                  <a:srgbClr val="000000"/>
                </a:solidFill>
              </a:rPr>
              <a:t>Distribuzione hubs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it" sz="1400">
                <a:solidFill>
                  <a:srgbClr val="000000"/>
                </a:solidFill>
              </a:rPr>
              <a:t>Distribuzione self-regulation TF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it" sz="1400">
                <a:solidFill>
                  <a:srgbClr val="000000"/>
                </a:solidFill>
              </a:rPr>
              <a:t>Distribuzione housekeeping TF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514" name="Google Shape;514;p38"/>
          <p:cNvSpPr txBox="1"/>
          <p:nvPr/>
        </p:nvSpPr>
        <p:spPr>
          <a:xfrm>
            <a:off x="75" y="0"/>
            <a:ext cx="91440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Estrazione delle Community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15" name="Google Shape;515;p38"/>
          <p:cNvSpPr/>
          <p:nvPr/>
        </p:nvSpPr>
        <p:spPr>
          <a:xfrm>
            <a:off x="5489475" y="1589825"/>
            <a:ext cx="2856300" cy="1897800"/>
          </a:xfrm>
          <a:prstGeom prst="snip1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516" name="Google Shape;516;p38"/>
          <p:cNvSpPr txBox="1"/>
          <p:nvPr/>
        </p:nvSpPr>
        <p:spPr>
          <a:xfrm>
            <a:off x="5456900" y="1611725"/>
            <a:ext cx="2856300" cy="18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50" u="sng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Assortativity Community</a:t>
            </a:r>
            <a:endParaRPr sz="10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Assortative:  8.088 % </a:t>
            </a:r>
            <a:endParaRPr sz="10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Disassortative:  88.24 %</a:t>
            </a:r>
            <a:endParaRPr sz="10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Neutre:  3.68 %</a:t>
            </a:r>
            <a:endParaRPr sz="10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Average:  -0.3522</a:t>
            </a:r>
            <a:endParaRPr sz="10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/>
              <a:t>Tendenza già vista in Rete e Giant Component</a:t>
            </a:r>
            <a:endParaRPr sz="10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lin ang="5400012" scaled="0"/>
        </a:gra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9"/>
          <p:cNvSpPr txBox="1"/>
          <p:nvPr/>
        </p:nvSpPr>
        <p:spPr>
          <a:xfrm>
            <a:off x="75" y="0"/>
            <a:ext cx="91440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Estrazione delle Community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22" name="Google Shape;52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200" y="819225"/>
            <a:ext cx="6379800" cy="3839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523" name="Google Shape;523;p39"/>
          <p:cNvSpPr/>
          <p:nvPr/>
        </p:nvSpPr>
        <p:spPr>
          <a:xfrm>
            <a:off x="2848800" y="2405525"/>
            <a:ext cx="391200" cy="397500"/>
          </a:xfrm>
          <a:prstGeom prst="ellipse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9"/>
          <p:cNvSpPr/>
          <p:nvPr/>
        </p:nvSpPr>
        <p:spPr>
          <a:xfrm>
            <a:off x="5543625" y="4115950"/>
            <a:ext cx="391200" cy="397500"/>
          </a:xfrm>
          <a:prstGeom prst="ellipse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39"/>
          <p:cNvSpPr/>
          <p:nvPr/>
        </p:nvSpPr>
        <p:spPr>
          <a:xfrm>
            <a:off x="4993575" y="2729875"/>
            <a:ext cx="606300" cy="397500"/>
          </a:xfrm>
          <a:prstGeom prst="ellipse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39"/>
          <p:cNvSpPr/>
          <p:nvPr/>
        </p:nvSpPr>
        <p:spPr>
          <a:xfrm>
            <a:off x="5508575" y="3422925"/>
            <a:ext cx="528000" cy="397500"/>
          </a:xfrm>
          <a:prstGeom prst="ellipse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39"/>
          <p:cNvSpPr/>
          <p:nvPr/>
        </p:nvSpPr>
        <p:spPr>
          <a:xfrm>
            <a:off x="5365150" y="1693350"/>
            <a:ext cx="495300" cy="397500"/>
          </a:xfrm>
          <a:prstGeom prst="ellipse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39"/>
          <p:cNvSpPr/>
          <p:nvPr/>
        </p:nvSpPr>
        <p:spPr>
          <a:xfrm>
            <a:off x="2940075" y="2803025"/>
            <a:ext cx="606300" cy="541200"/>
          </a:xfrm>
          <a:prstGeom prst="ellipse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lin ang="5400012" scaled="0"/>
        </a:grad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0"/>
          <p:cNvSpPr txBox="1"/>
          <p:nvPr/>
        </p:nvSpPr>
        <p:spPr>
          <a:xfrm>
            <a:off x="75" y="0"/>
            <a:ext cx="91440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Recap</a:t>
            </a:r>
            <a:r>
              <a:rPr b="1" lang="it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 delle Community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34" name="Google Shape;53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550" y="1046925"/>
            <a:ext cx="7069800" cy="322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lin ang="5400012" scaled="0"/>
        </a:gradFill>
      </p:bgPr>
    </p:bg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1"/>
          <p:cNvSpPr txBox="1"/>
          <p:nvPr/>
        </p:nvSpPr>
        <p:spPr>
          <a:xfrm>
            <a:off x="75" y="0"/>
            <a:ext cx="91440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Analisi delle Community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40" name="Google Shape;5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50" y="999300"/>
            <a:ext cx="4359600" cy="3470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541" name="Google Shape;54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0373" y="1150663"/>
            <a:ext cx="4393200" cy="316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542" name="Google Shape;542;p41"/>
          <p:cNvSpPr/>
          <p:nvPr/>
        </p:nvSpPr>
        <p:spPr>
          <a:xfrm>
            <a:off x="373675" y="1736475"/>
            <a:ext cx="1714500" cy="14727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1"/>
          <p:cNvSpPr/>
          <p:nvPr/>
        </p:nvSpPr>
        <p:spPr>
          <a:xfrm>
            <a:off x="1306375" y="2977200"/>
            <a:ext cx="1463100" cy="12870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1"/>
          <p:cNvSpPr/>
          <p:nvPr/>
        </p:nvSpPr>
        <p:spPr>
          <a:xfrm>
            <a:off x="2030300" y="1887375"/>
            <a:ext cx="1134900" cy="11709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41"/>
          <p:cNvSpPr txBox="1"/>
          <p:nvPr/>
        </p:nvSpPr>
        <p:spPr>
          <a:xfrm>
            <a:off x="714375" y="4506300"/>
            <a:ext cx="30000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Nunito"/>
                <a:ea typeface="Nunito"/>
                <a:cs typeface="Nunito"/>
                <a:sym typeface="Nunito"/>
              </a:rPr>
              <a:t>Cytoplasm</a:t>
            </a:r>
            <a:r>
              <a:rPr b="1" lang="it" sz="160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it" sz="1200">
                <a:latin typeface="Nunito"/>
                <a:ea typeface="Nunito"/>
                <a:cs typeface="Nunito"/>
                <a:sym typeface="Nunito"/>
              </a:rPr>
              <a:t>(3461 nodi)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100">
                <a:latin typeface="Nunito"/>
                <a:ea typeface="Nunito"/>
                <a:cs typeface="Nunito"/>
                <a:sym typeface="Nunito"/>
              </a:rPr>
              <a:t>- 3 cluster dominati da self-regulation TF</a:t>
            </a:r>
            <a:endParaRPr i="1"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6" name="Google Shape;546;p41"/>
          <p:cNvSpPr txBox="1"/>
          <p:nvPr/>
        </p:nvSpPr>
        <p:spPr>
          <a:xfrm>
            <a:off x="4620374" y="4506300"/>
            <a:ext cx="43596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Nunito"/>
                <a:ea typeface="Nunito"/>
                <a:cs typeface="Nunito"/>
                <a:sym typeface="Nunito"/>
              </a:rPr>
              <a:t>RNA Polymerase e Metabolism of RNA</a:t>
            </a:r>
            <a:r>
              <a:rPr b="1" lang="it" sz="1600">
                <a:latin typeface="Nunito"/>
                <a:ea typeface="Nunito"/>
                <a:cs typeface="Nunito"/>
                <a:sym typeface="Nunito"/>
              </a:rPr>
              <a:t> 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100">
                <a:latin typeface="Nunito"/>
                <a:ea typeface="Nunito"/>
                <a:cs typeface="Nunito"/>
                <a:sym typeface="Nunito"/>
              </a:rPr>
              <a:t>- sottografo completo di geni Polr2</a:t>
            </a:r>
            <a:endParaRPr i="1" sz="11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lin ang="5400012" scaled="0"/>
        </a:gra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/>
        </p:nvSpPr>
        <p:spPr>
          <a:xfrm>
            <a:off x="75" y="0"/>
            <a:ext cx="91440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Dataset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90" name="Google Shape;2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275" y="831500"/>
            <a:ext cx="5853600" cy="417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lin ang="5400012" scaled="0"/>
        </a:gra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2"/>
          <p:cNvSpPr txBox="1"/>
          <p:nvPr/>
        </p:nvSpPr>
        <p:spPr>
          <a:xfrm>
            <a:off x="75" y="0"/>
            <a:ext cx="91440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Analisi delle Community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52" name="Google Shape;55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225" y="1262963"/>
            <a:ext cx="3600000" cy="2775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553" name="Google Shape;55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2062" y="999300"/>
            <a:ext cx="3600000" cy="3303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554" name="Google Shape;554;p42"/>
          <p:cNvSpPr txBox="1"/>
          <p:nvPr/>
        </p:nvSpPr>
        <p:spPr>
          <a:xfrm>
            <a:off x="4571999" y="4352425"/>
            <a:ext cx="4359600" cy="7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Nunito"/>
                <a:ea typeface="Nunito"/>
                <a:cs typeface="Nunito"/>
                <a:sym typeface="Nunito"/>
              </a:rPr>
              <a:t>Sphingolipid Metabolism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100">
                <a:latin typeface="Nunito"/>
                <a:ea typeface="Nunito"/>
                <a:cs typeface="Nunito"/>
                <a:sym typeface="Nunito"/>
              </a:rPr>
              <a:t>- Maggiore Assortatività: +0.66</a:t>
            </a:r>
            <a:endParaRPr i="1"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100">
                <a:latin typeface="Nunito"/>
                <a:ea typeface="Nunito"/>
                <a:cs typeface="Nunito"/>
                <a:sym typeface="Nunito"/>
              </a:rPr>
              <a:t>- Maggiore Likelihood: 0.559</a:t>
            </a:r>
            <a:endParaRPr i="1"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5" name="Google Shape;555;p42"/>
          <p:cNvSpPr txBox="1"/>
          <p:nvPr/>
        </p:nvSpPr>
        <p:spPr>
          <a:xfrm>
            <a:off x="-7576" y="4352425"/>
            <a:ext cx="43596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Nunito"/>
                <a:ea typeface="Nunito"/>
                <a:cs typeface="Nunito"/>
                <a:sym typeface="Nunito"/>
              </a:rPr>
              <a:t>Proton Dependent Oligopeptide Transporter</a:t>
            </a:r>
            <a:r>
              <a:rPr b="1" lang="it" sz="1600">
                <a:latin typeface="Nunito"/>
                <a:ea typeface="Nunito"/>
                <a:cs typeface="Nunito"/>
                <a:sym typeface="Nunito"/>
              </a:rPr>
              <a:t> 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100">
                <a:latin typeface="Nunito"/>
                <a:ea typeface="Nunito"/>
                <a:cs typeface="Nunito"/>
                <a:sym typeface="Nunito"/>
              </a:rPr>
              <a:t>- completamente disassortativa: -1.0</a:t>
            </a:r>
            <a:endParaRPr i="1" sz="11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lin ang="5400012" scaled="0"/>
        </a:gradFill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3"/>
          <p:cNvSpPr txBox="1"/>
          <p:nvPr/>
        </p:nvSpPr>
        <p:spPr>
          <a:xfrm>
            <a:off x="0" y="0"/>
            <a:ext cx="91440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Analisi delle Community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61" name="Google Shape;56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29741"/>
            <a:ext cx="9144000" cy="2734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562" name="Google Shape;562;p43"/>
          <p:cNvSpPr txBox="1"/>
          <p:nvPr/>
        </p:nvSpPr>
        <p:spPr>
          <a:xfrm>
            <a:off x="1961850" y="3747975"/>
            <a:ext cx="5220300" cy="10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Nunito"/>
                <a:ea typeface="Nunito"/>
                <a:cs typeface="Nunito"/>
                <a:sym typeface="Nunito"/>
              </a:rPr>
              <a:t>PluriNetWork</a:t>
            </a:r>
            <a:r>
              <a:rPr b="1" lang="it" sz="1600">
                <a:latin typeface="Nunito"/>
                <a:ea typeface="Nunito"/>
                <a:cs typeface="Nunito"/>
                <a:sym typeface="Nunito"/>
              </a:rPr>
              <a:t> 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100">
                <a:latin typeface="Nunito"/>
                <a:ea typeface="Nunito"/>
                <a:cs typeface="Nunito"/>
                <a:sym typeface="Nunito"/>
              </a:rPr>
              <a:t>- Esrrb fa da broker tenendo coesi 2 interi cluster</a:t>
            </a:r>
            <a:endParaRPr i="1"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100">
                <a:latin typeface="Nunito"/>
                <a:ea typeface="Nunito"/>
                <a:cs typeface="Nunito"/>
                <a:sym typeface="Nunito"/>
              </a:rPr>
              <a:t>- I 2 cluster a loro volta centralizzati da 2 self-regulation TF: Tfpc2l1 e Pou5f1</a:t>
            </a:r>
            <a:endParaRPr i="1"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100">
                <a:latin typeface="Nunito"/>
                <a:ea typeface="Nunito"/>
                <a:cs typeface="Nunito"/>
                <a:sym typeface="Nunito"/>
              </a:rPr>
              <a:t>- 3 dei nodi con maggior betweenness della rete</a:t>
            </a:r>
            <a:endParaRPr i="1"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3" name="Google Shape;563;p43"/>
          <p:cNvSpPr/>
          <p:nvPr/>
        </p:nvSpPr>
        <p:spPr>
          <a:xfrm>
            <a:off x="2228775" y="3229850"/>
            <a:ext cx="483600" cy="434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3"/>
          <p:cNvSpPr/>
          <p:nvPr/>
        </p:nvSpPr>
        <p:spPr>
          <a:xfrm>
            <a:off x="6863125" y="810500"/>
            <a:ext cx="483600" cy="434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3"/>
          <p:cNvSpPr/>
          <p:nvPr/>
        </p:nvSpPr>
        <p:spPr>
          <a:xfrm>
            <a:off x="4286675" y="2156438"/>
            <a:ext cx="483600" cy="434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DAFAF"/>
            </a:gs>
            <a:gs pos="100000">
              <a:srgbClr val="466363"/>
            </a:gs>
          </a:gsLst>
          <a:lin ang="5400012" scaled="0"/>
        </a:gradFill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4"/>
          <p:cNvSpPr txBox="1"/>
          <p:nvPr>
            <p:ph type="title"/>
          </p:nvPr>
        </p:nvSpPr>
        <p:spPr>
          <a:xfrm>
            <a:off x="1643100" y="1635300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Conclusioni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lin ang="5400012" scaled="0"/>
        </a:grad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5"/>
          <p:cNvSpPr txBox="1"/>
          <p:nvPr/>
        </p:nvSpPr>
        <p:spPr>
          <a:xfrm>
            <a:off x="63" y="-107150"/>
            <a:ext cx="91440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Recap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76" name="Google Shape;576;p45"/>
          <p:cNvSpPr txBox="1"/>
          <p:nvPr>
            <p:ph idx="1" type="body"/>
          </p:nvPr>
        </p:nvSpPr>
        <p:spPr>
          <a:xfrm>
            <a:off x="164850" y="892150"/>
            <a:ext cx="4134600" cy="1714800"/>
          </a:xfrm>
          <a:prstGeom prst="rect">
            <a:avLst/>
          </a:prstGeom>
          <a:ln cap="flat" cmpd="sng" w="28575">
            <a:solidFill>
              <a:srgbClr val="21212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rgbClr val="000000"/>
                </a:solidFill>
              </a:rPr>
              <a:t>Geni</a:t>
            </a:r>
            <a:r>
              <a:rPr b="1" lang="it" sz="1600">
                <a:solidFill>
                  <a:srgbClr val="000000"/>
                </a:solidFill>
              </a:rPr>
              <a:t>:</a:t>
            </a:r>
            <a:endParaRPr b="1" sz="16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b="1" i="1" lang="it" sz="1200">
                <a:solidFill>
                  <a:srgbClr val="000000"/>
                </a:solidFill>
              </a:rPr>
              <a:t>Ctcf</a:t>
            </a:r>
            <a:r>
              <a:rPr b="1" lang="it" sz="1200">
                <a:solidFill>
                  <a:srgbClr val="000000"/>
                </a:solidFill>
              </a:rPr>
              <a:t>: grado più alto e broker</a:t>
            </a:r>
            <a:endParaRPr b="1"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b="1" i="1" lang="it" sz="1200">
                <a:solidFill>
                  <a:srgbClr val="000000"/>
                </a:solidFill>
              </a:rPr>
              <a:t>Pou5f1</a:t>
            </a:r>
            <a:r>
              <a:rPr b="1" lang="it" sz="1200">
                <a:solidFill>
                  <a:srgbClr val="000000"/>
                </a:solidFill>
              </a:rPr>
              <a:t>: secondo broker della rete</a:t>
            </a:r>
            <a:endParaRPr b="1"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b="1" i="1" lang="it" sz="1200">
                <a:solidFill>
                  <a:srgbClr val="000000"/>
                </a:solidFill>
              </a:rPr>
              <a:t>Polr2</a:t>
            </a:r>
            <a:r>
              <a:rPr b="1" lang="it" sz="1200">
                <a:solidFill>
                  <a:srgbClr val="000000"/>
                </a:solidFill>
              </a:rPr>
              <a:t>: vicinati completi per trascrizione dell</a:t>
            </a:r>
            <a:r>
              <a:rPr b="1" lang="it" sz="1200">
                <a:solidFill>
                  <a:srgbClr val="000000"/>
                </a:solidFill>
              </a:rPr>
              <a:t>'</a:t>
            </a:r>
            <a:r>
              <a:rPr b="1" lang="it" sz="1200">
                <a:solidFill>
                  <a:srgbClr val="000000"/>
                </a:solidFill>
              </a:rPr>
              <a:t>RNA polimerasi</a:t>
            </a:r>
            <a:endParaRPr b="1"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b="1" lang="it" sz="1200">
                <a:solidFill>
                  <a:srgbClr val="000000"/>
                </a:solidFill>
              </a:rPr>
              <a:t>self-regulation TF: ruolo centrale nelle community</a:t>
            </a:r>
            <a:endParaRPr b="1" sz="1200">
              <a:solidFill>
                <a:srgbClr val="000000"/>
              </a:solidFill>
            </a:endParaRPr>
          </a:p>
        </p:txBody>
      </p:sp>
      <p:sp>
        <p:nvSpPr>
          <p:cNvPr id="577" name="Google Shape;577;p45"/>
          <p:cNvSpPr txBox="1"/>
          <p:nvPr>
            <p:ph idx="1" type="body"/>
          </p:nvPr>
        </p:nvSpPr>
        <p:spPr>
          <a:xfrm>
            <a:off x="4856475" y="892150"/>
            <a:ext cx="4134600" cy="1714800"/>
          </a:xfrm>
          <a:prstGeom prst="rect">
            <a:avLst/>
          </a:prstGeom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rgbClr val="000000"/>
                </a:solidFill>
              </a:rPr>
              <a:t>Community</a:t>
            </a:r>
            <a:r>
              <a:rPr b="1" lang="it" sz="1600">
                <a:solidFill>
                  <a:srgbClr val="000000"/>
                </a:solidFill>
              </a:rPr>
              <a:t>:</a:t>
            </a:r>
            <a:endParaRPr b="1" sz="16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b="1" i="1" lang="it" sz="1200">
                <a:solidFill>
                  <a:srgbClr val="000000"/>
                </a:solidFill>
              </a:rPr>
              <a:t>Citoplasma</a:t>
            </a:r>
            <a:r>
              <a:rPr b="1" lang="it" sz="1200">
                <a:solidFill>
                  <a:srgbClr val="000000"/>
                </a:solidFill>
              </a:rPr>
              <a:t>: la più grande</a:t>
            </a:r>
            <a:endParaRPr b="1"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b="1" i="1" lang="it" sz="1200">
                <a:solidFill>
                  <a:srgbClr val="000000"/>
                </a:solidFill>
              </a:rPr>
              <a:t>RNA Polimerasi</a:t>
            </a:r>
            <a:r>
              <a:rPr b="1" lang="it" sz="1200">
                <a:solidFill>
                  <a:srgbClr val="000000"/>
                </a:solidFill>
              </a:rPr>
              <a:t>: forte presenza di regulatory circuits</a:t>
            </a:r>
            <a:endParaRPr b="1"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b="1" lang="it" sz="1200">
                <a:solidFill>
                  <a:srgbClr val="000000"/>
                </a:solidFill>
              </a:rPr>
              <a:t>Tendenza disassortativa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</p:txBody>
      </p:sp>
      <p:sp>
        <p:nvSpPr>
          <p:cNvPr id="578" name="Google Shape;578;p45"/>
          <p:cNvSpPr txBox="1"/>
          <p:nvPr>
            <p:ph idx="1" type="body"/>
          </p:nvPr>
        </p:nvSpPr>
        <p:spPr>
          <a:xfrm>
            <a:off x="2504775" y="3050525"/>
            <a:ext cx="4134600" cy="1502400"/>
          </a:xfrm>
          <a:prstGeom prst="rect">
            <a:avLst/>
          </a:prstGeom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rgbClr val="000000"/>
                </a:solidFill>
              </a:rPr>
              <a:t>Resilienza e Overlap:</a:t>
            </a:r>
            <a:endParaRPr b="1"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b="1" lang="it" sz="1200">
                <a:solidFill>
                  <a:srgbClr val="000000"/>
                </a:solidFill>
              </a:rPr>
              <a:t>Rete resiliente tra i TF, meno verso i target</a:t>
            </a:r>
            <a:endParaRPr b="1"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b="1" lang="it" sz="1200">
                <a:solidFill>
                  <a:srgbClr val="000000"/>
                </a:solidFill>
              </a:rPr>
              <a:t>Robustezza conferita da feedback loop e self regulation</a:t>
            </a:r>
            <a:endParaRPr b="1"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b="1" lang="it" sz="1200">
                <a:solidFill>
                  <a:srgbClr val="000000"/>
                </a:solidFill>
              </a:rPr>
              <a:t>Molti nodi con diverse funzioni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lin ang="5400012" scaled="0"/>
        </a:gradFill>
      </p:bgPr>
    </p:bg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6"/>
          <p:cNvSpPr txBox="1"/>
          <p:nvPr>
            <p:ph idx="1" type="body"/>
          </p:nvPr>
        </p:nvSpPr>
        <p:spPr>
          <a:xfrm>
            <a:off x="1329975" y="794375"/>
            <a:ext cx="6366900" cy="38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solidFill>
                  <a:srgbClr val="212121"/>
                </a:solidFill>
              </a:rPr>
              <a:t>Pro</a:t>
            </a:r>
            <a:r>
              <a:rPr lang="it" sz="1500">
                <a:solidFill>
                  <a:srgbClr val="212121"/>
                </a:solidFill>
              </a:rPr>
              <a:t>:</a:t>
            </a:r>
            <a:endParaRPr sz="1500">
              <a:solidFill>
                <a:srgbClr val="212121"/>
              </a:solidFill>
            </a:endParaRPr>
          </a:p>
          <a:p>
            <a:pPr indent="-323850" lvl="0" marL="914400" rtl="0" algn="l">
              <a:spcBef>
                <a:spcPts val="1200"/>
              </a:spcBef>
              <a:spcAft>
                <a:spcPts val="0"/>
              </a:spcAft>
              <a:buClr>
                <a:srgbClr val="212121"/>
              </a:buClr>
              <a:buSzPts val="1500"/>
              <a:buChar char="●"/>
            </a:pPr>
            <a:r>
              <a:rPr lang="it" sz="1500">
                <a:solidFill>
                  <a:srgbClr val="212121"/>
                </a:solidFill>
              </a:rPr>
              <a:t>Nonostante la complessità del grafo le tecnologie sono state adeguate</a:t>
            </a:r>
            <a:endParaRPr sz="1500">
              <a:solidFill>
                <a:srgbClr val="212121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500"/>
              <a:buChar char="●"/>
            </a:pPr>
            <a:r>
              <a:rPr lang="it" sz="1500">
                <a:solidFill>
                  <a:srgbClr val="212121"/>
                </a:solidFill>
              </a:rPr>
              <a:t>Nonostante la bassa conoscenza di dominio siamo riusciti a dare un soddisfacente interpretazioni ai risultati</a:t>
            </a:r>
            <a:endParaRPr sz="1500">
              <a:solidFill>
                <a:srgbClr val="212121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500"/>
              <a:buChar char="●"/>
            </a:pPr>
            <a:r>
              <a:rPr lang="it" sz="1500">
                <a:solidFill>
                  <a:srgbClr val="212121"/>
                </a:solidFill>
              </a:rPr>
              <a:t>Le analisi hanno portato a risultati interessanti</a:t>
            </a:r>
            <a:endParaRPr sz="1500">
              <a:solidFill>
                <a:srgbClr val="21212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 sz="1500">
                <a:solidFill>
                  <a:srgbClr val="212121"/>
                </a:solidFill>
              </a:rPr>
              <a:t>Contro</a:t>
            </a:r>
            <a:r>
              <a:rPr lang="it" sz="1500">
                <a:solidFill>
                  <a:srgbClr val="212121"/>
                </a:solidFill>
              </a:rPr>
              <a:t>:</a:t>
            </a:r>
            <a:endParaRPr sz="1500">
              <a:solidFill>
                <a:srgbClr val="212121"/>
              </a:solidFill>
            </a:endParaRPr>
          </a:p>
          <a:p>
            <a:pPr indent="-323850" lvl="0" marL="914400" rtl="0" algn="l">
              <a:spcBef>
                <a:spcPts val="1200"/>
              </a:spcBef>
              <a:spcAft>
                <a:spcPts val="0"/>
              </a:spcAft>
              <a:buClr>
                <a:srgbClr val="212121"/>
              </a:buClr>
              <a:buSzPts val="1500"/>
              <a:buChar char="●"/>
            </a:pPr>
            <a:r>
              <a:rPr lang="it" sz="1500">
                <a:solidFill>
                  <a:srgbClr val="212121"/>
                </a:solidFill>
              </a:rPr>
              <a:t>L’algoritmo di functional enrichment non è riuscito a riconoscere tutte le community</a:t>
            </a:r>
            <a:endParaRPr sz="1500">
              <a:solidFill>
                <a:srgbClr val="212121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500"/>
              <a:buChar char="●"/>
            </a:pPr>
            <a:r>
              <a:rPr lang="it" sz="1500">
                <a:solidFill>
                  <a:srgbClr val="212121"/>
                </a:solidFill>
              </a:rPr>
              <a:t>Poca correlazione tra overlap e misure di centralità</a:t>
            </a:r>
            <a:endParaRPr sz="1500">
              <a:solidFill>
                <a:srgbClr val="212121"/>
              </a:solidFill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Char char="●"/>
            </a:pPr>
            <a:r>
              <a:rPr lang="it" sz="1500">
                <a:solidFill>
                  <a:srgbClr val="212121"/>
                </a:solidFill>
              </a:rPr>
              <a:t>Random Boolean Network non è </a:t>
            </a:r>
            <a:r>
              <a:rPr lang="it" sz="1500">
                <a:solidFill>
                  <a:srgbClr val="212121"/>
                </a:solidFill>
              </a:rPr>
              <a:t>sufficientemente</a:t>
            </a:r>
            <a:r>
              <a:rPr lang="it" sz="1500">
                <a:solidFill>
                  <a:srgbClr val="212121"/>
                </a:solidFill>
              </a:rPr>
              <a:t> </a:t>
            </a:r>
            <a:r>
              <a:rPr lang="it" sz="1600">
                <a:solidFill>
                  <a:srgbClr val="212121"/>
                </a:solidFill>
              </a:rPr>
              <a:t>scalabile per reti di medie dimensioni</a:t>
            </a:r>
            <a:endParaRPr sz="1600">
              <a:solidFill>
                <a:srgbClr val="212121"/>
              </a:solidFill>
            </a:endParaRPr>
          </a:p>
        </p:txBody>
      </p:sp>
      <p:sp>
        <p:nvSpPr>
          <p:cNvPr id="584" name="Google Shape;584;p46"/>
          <p:cNvSpPr txBox="1"/>
          <p:nvPr/>
        </p:nvSpPr>
        <p:spPr>
          <a:xfrm>
            <a:off x="75" y="0"/>
            <a:ext cx="91440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Conclusioni e Difficoltà Riscontrate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lin ang="5400012" scaled="0"/>
        </a:gra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/>
          <p:nvPr>
            <p:ph idx="1" type="body"/>
          </p:nvPr>
        </p:nvSpPr>
        <p:spPr>
          <a:xfrm>
            <a:off x="1388625" y="999300"/>
            <a:ext cx="6366900" cy="36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eriod"/>
            </a:pPr>
            <a:r>
              <a:rPr b="1" lang="it" sz="1500">
                <a:solidFill>
                  <a:schemeClr val="dk2"/>
                </a:solidFill>
              </a:rPr>
              <a:t>Analizzare la rete</a:t>
            </a:r>
            <a:endParaRPr b="1" sz="1500">
              <a:solidFill>
                <a:schemeClr val="dk2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lphaLcPeriod"/>
            </a:pPr>
            <a:r>
              <a:rPr lang="it" sz="1500">
                <a:solidFill>
                  <a:schemeClr val="dk2"/>
                </a:solidFill>
              </a:rPr>
              <a:t>Quali geni svolgono funzioni rilevanti?</a:t>
            </a:r>
            <a:endParaRPr sz="1500">
              <a:solidFill>
                <a:schemeClr val="dk2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lphaLcPeriod"/>
            </a:pPr>
            <a:r>
              <a:rPr lang="it" sz="1500">
                <a:solidFill>
                  <a:schemeClr val="dk2"/>
                </a:solidFill>
              </a:rPr>
              <a:t>Come funzionano le interazioni fra loro? Tra le diverse categorie di geni?</a:t>
            </a:r>
            <a:endParaRPr sz="1500">
              <a:solidFill>
                <a:schemeClr val="dk2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lphaLcPeriod"/>
            </a:pPr>
            <a:r>
              <a:rPr lang="it" sz="1500">
                <a:solidFill>
                  <a:schemeClr val="dk2"/>
                </a:solidFill>
              </a:rPr>
              <a:t>Come interpretare i risultati dal punto di vista biologico?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eriod"/>
            </a:pPr>
            <a:r>
              <a:rPr b="1" lang="it" sz="1500">
                <a:solidFill>
                  <a:schemeClr val="dk2"/>
                </a:solidFill>
              </a:rPr>
              <a:t>Perturbazione della rete</a:t>
            </a:r>
            <a:endParaRPr b="1" sz="1500">
              <a:solidFill>
                <a:schemeClr val="dk2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lphaLcPeriod"/>
            </a:pPr>
            <a:r>
              <a:rPr lang="it" sz="1500">
                <a:solidFill>
                  <a:schemeClr val="dk2"/>
                </a:solidFill>
              </a:rPr>
              <a:t>Quanto è robusta la rete?</a:t>
            </a:r>
            <a:endParaRPr sz="1500">
              <a:solidFill>
                <a:schemeClr val="dk2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lphaLcPeriod"/>
            </a:pPr>
            <a:r>
              <a:rPr lang="it" sz="1500">
                <a:solidFill>
                  <a:schemeClr val="dk2"/>
                </a:solidFill>
              </a:rPr>
              <a:t>Come si modifica il suo comportamento in base a degli stimoli?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eriod"/>
            </a:pPr>
            <a:r>
              <a:rPr b="1" lang="it" sz="1500">
                <a:solidFill>
                  <a:schemeClr val="dk2"/>
                </a:solidFill>
              </a:rPr>
              <a:t>Analisi delle Community</a:t>
            </a:r>
            <a:endParaRPr b="1" sz="1500">
              <a:solidFill>
                <a:schemeClr val="dk2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lphaLcPeriod"/>
            </a:pPr>
            <a:r>
              <a:rPr lang="it" sz="1500">
                <a:solidFill>
                  <a:schemeClr val="dk2"/>
                </a:solidFill>
              </a:rPr>
              <a:t>Quante e quali Community possiamo trovare?</a:t>
            </a:r>
            <a:endParaRPr sz="1500">
              <a:solidFill>
                <a:schemeClr val="dk2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lphaLcPeriod"/>
            </a:pPr>
            <a:r>
              <a:rPr lang="it" sz="1500">
                <a:solidFill>
                  <a:schemeClr val="dk2"/>
                </a:solidFill>
              </a:rPr>
              <a:t>Quali sono le community più interessanti?</a:t>
            </a:r>
            <a:endParaRPr sz="1500">
              <a:solidFill>
                <a:schemeClr val="dk2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lphaLcPeriod"/>
            </a:pPr>
            <a:r>
              <a:rPr lang="it" sz="1500">
                <a:solidFill>
                  <a:schemeClr val="dk2"/>
                </a:solidFill>
              </a:rPr>
              <a:t>A livello biologico esse che ruolo chiave hanno?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296" name="Google Shape;296;p16"/>
          <p:cNvSpPr txBox="1"/>
          <p:nvPr/>
        </p:nvSpPr>
        <p:spPr>
          <a:xfrm>
            <a:off x="75" y="0"/>
            <a:ext cx="91440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Obiettivi Analisi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lin ang="5400012" scaled="0"/>
        </a:gra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"/>
          <p:cNvSpPr txBox="1"/>
          <p:nvPr>
            <p:ph idx="1" type="body"/>
          </p:nvPr>
        </p:nvSpPr>
        <p:spPr>
          <a:xfrm>
            <a:off x="1388625" y="1936075"/>
            <a:ext cx="6366900" cy="13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AutoNum type="arabicPeriod"/>
            </a:pPr>
            <a:r>
              <a:rPr lang="it" sz="2300">
                <a:solidFill>
                  <a:schemeClr val="dk2"/>
                </a:solidFill>
              </a:rPr>
              <a:t>C</a:t>
            </a:r>
            <a:r>
              <a:rPr lang="it" sz="2300">
                <a:solidFill>
                  <a:schemeClr val="dk2"/>
                </a:solidFill>
              </a:rPr>
              <a:t>onoscenza del dominio biologico</a:t>
            </a:r>
            <a:endParaRPr sz="2300">
              <a:solidFill>
                <a:schemeClr val="dk2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AutoNum type="arabicPeriod"/>
            </a:pPr>
            <a:r>
              <a:rPr lang="it" sz="2300">
                <a:solidFill>
                  <a:schemeClr val="dk2"/>
                </a:solidFill>
              </a:rPr>
              <a:t>Rete di grandi dimensioni</a:t>
            </a:r>
            <a:endParaRPr sz="2300">
              <a:solidFill>
                <a:schemeClr val="dk2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AutoNum type="arabicPeriod"/>
            </a:pPr>
            <a:r>
              <a:rPr lang="it" sz="2300">
                <a:solidFill>
                  <a:schemeClr val="dk2"/>
                </a:solidFill>
              </a:rPr>
              <a:t>Problema complesso</a:t>
            </a:r>
            <a:endParaRPr sz="2300">
              <a:solidFill>
                <a:schemeClr val="dk2"/>
              </a:solidFill>
            </a:endParaRPr>
          </a:p>
        </p:txBody>
      </p:sp>
      <p:sp>
        <p:nvSpPr>
          <p:cNvPr id="302" name="Google Shape;302;p17"/>
          <p:cNvSpPr txBox="1"/>
          <p:nvPr/>
        </p:nvSpPr>
        <p:spPr>
          <a:xfrm>
            <a:off x="75" y="0"/>
            <a:ext cx="91440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Limitazioni </a:t>
            </a:r>
            <a:r>
              <a:rPr b="1" lang="it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Analisi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lin ang="5400012" scaled="0"/>
        </a:gra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8"/>
          <p:cNvSpPr txBox="1"/>
          <p:nvPr/>
        </p:nvSpPr>
        <p:spPr>
          <a:xfrm>
            <a:off x="75" y="0"/>
            <a:ext cx="91440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Tecnologie Adottate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08" name="Google Shape;3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825" y="1802200"/>
            <a:ext cx="1961426" cy="1961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0376" y="2125688"/>
            <a:ext cx="3467100" cy="1314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10" name="Google Shape;31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5426" y="1664075"/>
            <a:ext cx="2372550" cy="237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DAFAF"/>
            </a:gs>
            <a:gs pos="100000">
              <a:srgbClr val="466363"/>
            </a:gs>
          </a:gsLst>
          <a:lin ang="5400012" scaled="0"/>
        </a:gra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9"/>
          <p:cNvSpPr txBox="1"/>
          <p:nvPr>
            <p:ph type="title"/>
          </p:nvPr>
        </p:nvSpPr>
        <p:spPr>
          <a:xfrm>
            <a:off x="1643100" y="1635300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Network Analysis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lin ang="5400012" scaled="0"/>
        </a:gra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0"/>
          <p:cNvSpPr txBox="1"/>
          <p:nvPr/>
        </p:nvSpPr>
        <p:spPr>
          <a:xfrm>
            <a:off x="75" y="0"/>
            <a:ext cx="91440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Overview della Rete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aphicFrame>
        <p:nvGraphicFramePr>
          <p:cNvPr id="321" name="Google Shape;321;p20"/>
          <p:cNvGraphicFramePr/>
          <p:nvPr/>
        </p:nvGraphicFramePr>
        <p:xfrm>
          <a:off x="1700275" y="999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{0B4DFE60-92E4-431A-BFFA-876F5DD15779}</a:tableStyleId>
              </a:tblPr>
              <a:tblGrid>
                <a:gridCol w="1914525"/>
                <a:gridCol w="1914525"/>
                <a:gridCol w="1914525"/>
              </a:tblGrid>
              <a:tr h="2393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Suddivisione dei Nodi nella Rete</a:t>
                      </a:r>
                      <a:endParaRPr sz="1300"/>
                    </a:p>
                  </a:txBody>
                  <a:tcPr marT="63500" marB="63500" marR="63500" marL="63500"/>
                </a:tc>
                <a:tc hMerge="1"/>
                <a:tc hMerge="1"/>
              </a:tr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Categoria di Geni</a:t>
                      </a:r>
                      <a:endParaRPr sz="13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Rete</a:t>
                      </a:r>
                      <a:endParaRPr sz="13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Giant Component</a:t>
                      </a:r>
                      <a:endParaRPr sz="1300"/>
                    </a:p>
                  </a:txBody>
                  <a:tcPr marT="63500" marB="63500" marR="63500" marL="63500"/>
                </a:tc>
              </a:tr>
              <a:tr h="2933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5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Totale</a:t>
                      </a:r>
                      <a:endParaRPr sz="13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5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17.644</a:t>
                      </a:r>
                      <a:endParaRPr sz="13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5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1203</a:t>
                      </a:r>
                      <a:endParaRPr sz="105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5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target-genes</a:t>
                      </a:r>
                      <a:endParaRPr sz="13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5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16.326</a:t>
                      </a:r>
                      <a:endParaRPr sz="13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5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endParaRPr sz="105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5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Transcription Factors</a:t>
                      </a:r>
                      <a:endParaRPr sz="13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5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</a:t>
                      </a:r>
                      <a:r>
                        <a:rPr lang="it" sz="105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318</a:t>
                      </a:r>
                      <a:endParaRPr sz="13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5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1203</a:t>
                      </a:r>
                      <a:endParaRPr sz="105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5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TF - self-regulation</a:t>
                      </a:r>
                      <a:endParaRPr sz="13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5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129</a:t>
                      </a:r>
                      <a:endParaRPr sz="13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5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126</a:t>
                      </a:r>
                      <a:endParaRPr sz="105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5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TF - housekeeping</a:t>
                      </a:r>
                      <a:endParaRPr sz="105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5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16</a:t>
                      </a:r>
                      <a:endParaRPr sz="105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5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endParaRPr sz="105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322" name="Google Shape;322;p20"/>
          <p:cNvSpPr/>
          <p:nvPr/>
        </p:nvSpPr>
        <p:spPr>
          <a:xfrm>
            <a:off x="683654" y="3756000"/>
            <a:ext cx="3428700" cy="1017000"/>
          </a:xfrm>
          <a:prstGeom prst="snip1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0"/>
          <p:cNvSpPr txBox="1"/>
          <p:nvPr/>
        </p:nvSpPr>
        <p:spPr>
          <a:xfrm>
            <a:off x="607503" y="3719550"/>
            <a:ext cx="36012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rgbClr val="212121"/>
                </a:solidFill>
                <a:latin typeface="Nunito"/>
                <a:ea typeface="Nunito"/>
                <a:cs typeface="Nunito"/>
                <a:sym typeface="Nunito"/>
              </a:rPr>
              <a:t>Connessioni della Rete</a:t>
            </a:r>
            <a:endParaRPr b="1" sz="1200">
              <a:solidFill>
                <a:srgbClr val="21212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Nunito"/>
              <a:buChar char="●"/>
            </a:pPr>
            <a:r>
              <a:rPr lang="it" sz="10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Reciprocity:  0.131</a:t>
            </a:r>
            <a:endParaRPr sz="10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Nunito"/>
              <a:buChar char="●"/>
            </a:pPr>
            <a:r>
              <a:rPr lang="it" sz="10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# Feedback Loops:  6200</a:t>
            </a:r>
            <a:endParaRPr sz="10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Nunito"/>
              <a:buChar char="●"/>
            </a:pPr>
            <a:r>
              <a:rPr lang="it" sz="10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Density:  0.0003</a:t>
            </a:r>
            <a:endParaRPr b="1" sz="1200">
              <a:solidFill>
                <a:srgbClr val="21212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5020304" y="3779475"/>
            <a:ext cx="3428700" cy="1017000"/>
          </a:xfrm>
          <a:prstGeom prst="snip1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0"/>
          <p:cNvSpPr txBox="1"/>
          <p:nvPr/>
        </p:nvSpPr>
        <p:spPr>
          <a:xfrm>
            <a:off x="4944153" y="3743025"/>
            <a:ext cx="36012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rgbClr val="212121"/>
                </a:solidFill>
                <a:latin typeface="Nunito"/>
                <a:ea typeface="Nunito"/>
                <a:cs typeface="Nunito"/>
                <a:sym typeface="Nunito"/>
              </a:rPr>
              <a:t>Connessioni della Giant Component</a:t>
            </a:r>
            <a:endParaRPr b="1" sz="1200">
              <a:solidFill>
                <a:srgbClr val="21212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Nunito"/>
              <a:buChar char="●"/>
            </a:pPr>
            <a:r>
              <a:rPr lang="it" sz="10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Reciprocity:  0.649</a:t>
            </a:r>
            <a:endParaRPr sz="10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Nunito"/>
              <a:buChar char="●"/>
            </a:pPr>
            <a:r>
              <a:rPr lang="it" sz="10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# Feedback Loops:  6197</a:t>
            </a:r>
            <a:endParaRPr sz="10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Nunito"/>
              <a:buChar char="●"/>
            </a:pPr>
            <a:r>
              <a:rPr lang="it" sz="10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Density:  0.013</a:t>
            </a:r>
            <a:endParaRPr b="1" sz="1200">
              <a:solidFill>
                <a:srgbClr val="21212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lin ang="5400012" scaled="0"/>
        </a:gra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1"/>
          <p:cNvSpPr txBox="1"/>
          <p:nvPr/>
        </p:nvSpPr>
        <p:spPr>
          <a:xfrm>
            <a:off x="75" y="0"/>
            <a:ext cx="91440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Distribuzione di Grado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31" name="Google Shape;33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9239" y="883525"/>
            <a:ext cx="5325676" cy="307062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1"/>
          <p:cNvSpPr/>
          <p:nvPr/>
        </p:nvSpPr>
        <p:spPr>
          <a:xfrm>
            <a:off x="5590050" y="2193800"/>
            <a:ext cx="1100100" cy="2781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Ctcf: 3463</a:t>
            </a:r>
            <a:endParaRPr b="1"/>
          </a:p>
        </p:txBody>
      </p:sp>
      <p:sp>
        <p:nvSpPr>
          <p:cNvPr id="333" name="Google Shape;333;p21"/>
          <p:cNvSpPr/>
          <p:nvPr/>
        </p:nvSpPr>
        <p:spPr>
          <a:xfrm>
            <a:off x="3135500" y="4044650"/>
            <a:ext cx="2856300" cy="1017000"/>
          </a:xfrm>
          <a:prstGeom prst="snip1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1"/>
          <p:cNvSpPr txBox="1"/>
          <p:nvPr/>
        </p:nvSpPr>
        <p:spPr>
          <a:xfrm>
            <a:off x="3072063" y="4008200"/>
            <a:ext cx="3000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50" u="sng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Tipica rete biologica:</a:t>
            </a:r>
            <a:endParaRPr b="1" sz="1050" u="sng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 u="sng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050"/>
              <a:buFont typeface="Courier New"/>
              <a:buChar char="●"/>
            </a:pPr>
            <a:r>
              <a:rPr b="1" lang="it" sz="10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Pochi hub</a:t>
            </a:r>
            <a:endParaRPr sz="10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050"/>
              <a:buFont typeface="Courier New"/>
              <a:buChar char="●"/>
            </a:pPr>
            <a:r>
              <a:rPr b="1" lang="it" sz="10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Tanti spoke</a:t>
            </a:r>
            <a:endParaRPr/>
          </a:p>
        </p:txBody>
      </p:sp>
      <p:cxnSp>
        <p:nvCxnSpPr>
          <p:cNvPr id="335" name="Google Shape;335;p21"/>
          <p:cNvCxnSpPr>
            <a:stCxn id="332" idx="2"/>
          </p:cNvCxnSpPr>
          <p:nvPr/>
        </p:nvCxnSpPr>
        <p:spPr>
          <a:xfrm flipH="1" rot="-5400000">
            <a:off x="6013650" y="2598350"/>
            <a:ext cx="1158300" cy="9054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36" name="Google Shape;336;p21"/>
          <p:cNvSpPr/>
          <p:nvPr/>
        </p:nvSpPr>
        <p:spPr>
          <a:xfrm>
            <a:off x="3865325" y="2571750"/>
            <a:ext cx="1100100" cy="2781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Ubc</a:t>
            </a:r>
            <a:r>
              <a:rPr b="1" lang="it"/>
              <a:t>: 77</a:t>
            </a:r>
            <a:endParaRPr b="1"/>
          </a:p>
        </p:txBody>
      </p:sp>
      <p:cxnSp>
        <p:nvCxnSpPr>
          <p:cNvPr id="337" name="Google Shape;337;p21"/>
          <p:cNvCxnSpPr>
            <a:stCxn id="336" idx="1"/>
          </p:cNvCxnSpPr>
          <p:nvPr/>
        </p:nvCxnSpPr>
        <p:spPr>
          <a:xfrm flipH="1">
            <a:off x="2480825" y="2710800"/>
            <a:ext cx="1384500" cy="696300"/>
          </a:xfrm>
          <a:prstGeom prst="curvedConnector3">
            <a:avLst>
              <a:gd fmla="val 87459" name="adj1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